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sldIdLst>
    <p:sldId id="292" r:id="rId4"/>
    <p:sldId id="257" r:id="rId5"/>
    <p:sldId id="258" r:id="rId6"/>
    <p:sldId id="293" r:id="rId7"/>
    <p:sldId id="294" r:id="rId8"/>
    <p:sldId id="259" r:id="rId9"/>
    <p:sldId id="261" r:id="rId10"/>
    <p:sldId id="265" r:id="rId11"/>
    <p:sldId id="266" r:id="rId12"/>
    <p:sldId id="273" r:id="rId13"/>
    <p:sldId id="264" r:id="rId14"/>
    <p:sldId id="267" r:id="rId15"/>
    <p:sldId id="263" r:id="rId16"/>
    <p:sldId id="268" r:id="rId17"/>
    <p:sldId id="272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5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6695"/>
    <a:srgbClr val="206252"/>
    <a:srgbClr val="277764"/>
    <a:srgbClr val="336600"/>
    <a:srgbClr val="346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A5AE-5BA9-40A2-A051-ABCFB5AA9D3A}" type="datetimeFigureOut">
              <a:rPr lang="ru-RU" smtClean="0"/>
              <a:t>24.04.2022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C903-D8EB-41E7-BF21-8B22592D6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252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A5AE-5BA9-40A2-A051-ABCFB5AA9D3A}" type="datetimeFigureOut">
              <a:rPr lang="ru-RU" smtClean="0"/>
              <a:t>24.04.2022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C903-D8EB-41E7-BF21-8B22592D6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543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A5AE-5BA9-40A2-A051-ABCFB5AA9D3A}" type="datetimeFigureOut">
              <a:rPr lang="ru-RU" smtClean="0"/>
              <a:t>24.04.2022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C903-D8EB-41E7-BF21-8B22592D6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843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AA2B6-6241-4388-9D72-686B633BA7E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43FC8-9868-45D3-A8C5-13277EE1634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394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DF4A6-DD1A-4775-ABAB-F277CBF2712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92D67-1A6B-4F2A-91DA-63D547FE56F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196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381C3-0A90-4D67-9152-C2FBE3CE3EB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FD24D-BDA6-463B-94BF-ACA23E25E02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534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CE16B-3F52-4778-B18A-3EA260C3B9D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6A3C6-0422-4652-8F08-CE3C2DA5DD0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253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08423-E39A-41C7-8FC2-3C66E9B5B4C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18948-6D9B-40B5-921E-AAC79AC3072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234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5C2C4-92D2-4516-8907-8DA99FF8ED6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B0777-931F-4F17-BEF0-2A72ED51711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6023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3E271-1CAE-4243-AC2A-DBB4750E518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918AC-6E0D-4289-803A-EB9F4EEE9DB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633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E7D6-3170-4995-83B2-97839579D65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221C9-5D0F-40EF-A84D-9F2D70B954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8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A5AE-5BA9-40A2-A051-ABCFB5AA9D3A}" type="datetimeFigureOut">
              <a:rPr lang="ru-RU" smtClean="0"/>
              <a:t>24.04.2022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C903-D8EB-41E7-BF21-8B22592D6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109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F9362-3E93-4002-854C-F637E585CC2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F71D8-A5F8-470D-8EFA-C53C811F356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135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A5E10-43DF-43B6-910C-FC23C68F46E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7FB5A-FA8B-4260-9F27-2D3A2EDB378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9125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C911F-F575-4D0C-8CDA-E7F5A447891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7AC3D-199F-46C9-A0EB-CA47DC4FFE5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5725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90EB1-CCCF-425A-B57D-EBE690051C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E8605-7033-4539-AB90-E7C34B011B3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349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8AD1-ED12-41B9-A4D5-63C83D7176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4808-1470-41C0-BC2C-3F521C2FCE5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6788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8AD1-ED12-41B9-A4D5-63C83D7176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4808-1470-41C0-BC2C-3F521C2FCE5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5498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8AD1-ED12-41B9-A4D5-63C83D7176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4808-1470-41C0-BC2C-3F521C2FCE5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5771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8AD1-ED12-41B9-A4D5-63C83D7176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4808-1470-41C0-BC2C-3F521C2FCE5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365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8AD1-ED12-41B9-A4D5-63C83D7176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4808-1470-41C0-BC2C-3F521C2FCE5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144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8AD1-ED12-41B9-A4D5-63C83D7176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4808-1470-41C0-BC2C-3F521C2FCE5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05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A5AE-5BA9-40A2-A051-ABCFB5AA9D3A}" type="datetimeFigureOut">
              <a:rPr lang="ru-RU" smtClean="0"/>
              <a:t>24.04.2022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C903-D8EB-41E7-BF21-8B22592D6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6595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8AD1-ED12-41B9-A4D5-63C83D7176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4808-1470-41C0-BC2C-3F521C2FCE5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3563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8AD1-ED12-41B9-A4D5-63C83D7176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4808-1470-41C0-BC2C-3F521C2FCE5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3079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8AD1-ED12-41B9-A4D5-63C83D7176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4808-1470-41C0-BC2C-3F521C2FCE5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4787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8AD1-ED12-41B9-A4D5-63C83D7176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4808-1470-41C0-BC2C-3F521C2FCE5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57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8AD1-ED12-41B9-A4D5-63C83D7176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4808-1470-41C0-BC2C-3F521C2FCE5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50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A5AE-5BA9-40A2-A051-ABCFB5AA9D3A}" type="datetimeFigureOut">
              <a:rPr lang="ru-RU" smtClean="0"/>
              <a:t>24.04.2022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C903-D8EB-41E7-BF21-8B22592D6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55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A5AE-5BA9-40A2-A051-ABCFB5AA9D3A}" type="datetimeFigureOut">
              <a:rPr lang="ru-RU" smtClean="0"/>
              <a:t>24.04.2022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C903-D8EB-41E7-BF21-8B22592D6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435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A5AE-5BA9-40A2-A051-ABCFB5AA9D3A}" type="datetimeFigureOut">
              <a:rPr lang="ru-RU" smtClean="0"/>
              <a:t>24.04.2022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C903-D8EB-41E7-BF21-8B22592D6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88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A5AE-5BA9-40A2-A051-ABCFB5AA9D3A}" type="datetimeFigureOut">
              <a:rPr lang="ru-RU" smtClean="0"/>
              <a:t>24.04.2022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C903-D8EB-41E7-BF21-8B22592D6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56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A5AE-5BA9-40A2-A051-ABCFB5AA9D3A}" type="datetimeFigureOut">
              <a:rPr lang="ru-RU" smtClean="0"/>
              <a:t>24.04.2022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C903-D8EB-41E7-BF21-8B22592D6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64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A5AE-5BA9-40A2-A051-ABCFB5AA9D3A}" type="datetimeFigureOut">
              <a:rPr lang="ru-RU" smtClean="0"/>
              <a:t>24.04.2022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C903-D8EB-41E7-BF21-8B22592D6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71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6A5AE-5BA9-40A2-A051-ABCFB5AA9D3A}" type="datetimeFigureOut">
              <a:rPr lang="ru-RU" smtClean="0"/>
              <a:t>24.04.2022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4C903-D8EB-41E7-BF21-8B22592D6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59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7C9411-C462-4078-A63B-40917A91A57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4DC646-49F2-4FB8-BFA5-21F4418B3A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53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58AD1-ED12-41B9-A4D5-63C83D7176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24.04.2022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84808-1470-41C0-BC2C-3F521C2FCE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4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534"/>
            <a:ext cx="913055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2598002"/>
            <a:ext cx="70567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1" u="none" strike="noStrike" kern="0" cap="none" spc="0" normalizeH="0" baseline="0" noProof="0" dirty="0" smtClean="0">
                <a:ln w="11430"/>
                <a:solidFill>
                  <a:srgbClr val="9BBB59">
                    <a:lumMod val="50000"/>
                  </a:srgb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Мы любим уроки русского языка!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Picture 9" descr="book1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2376487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67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8" y="0"/>
            <a:ext cx="913055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1375618"/>
            <a:ext cx="8335039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Проснулась тундра  появились 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первые цветы  деловито зажужжал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шмель.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12435" y="1375618"/>
            <a:ext cx="3257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997" y="1855657"/>
            <a:ext cx="817563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5klass.net/datas/okruzhajuschij-mir/Rastenija-tundry/0040-040-Severnyj-zolotoj-shmel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1" t="6422" r="41929" b="5374"/>
          <a:stretch/>
        </p:blipFill>
        <p:spPr bwMode="auto">
          <a:xfrm rot="5400000">
            <a:off x="5464880" y="3187972"/>
            <a:ext cx="3293756" cy="403508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09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8" y="0"/>
            <a:ext cx="913055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199" y="1841338"/>
            <a:ext cx="771198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1)Прочитать предложение.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199" y="2571000"/>
            <a:ext cx="771198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2)Найти грамматическую основу.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380" y="3284984"/>
            <a:ext cx="7736808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3)Определить, простое или сложное предложение.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380" y="4514857"/>
            <a:ext cx="7736808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4)Если сложное, поставить знаки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препинания.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68721" y="764704"/>
            <a:ext cx="296497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89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9342" y="539969"/>
            <a:ext cx="835876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Простое и сложное предложение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3354" y="1702743"/>
            <a:ext cx="129073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7504" y="3284984"/>
            <a:ext cx="4145522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860032" y="3284984"/>
            <a:ext cx="4176464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604646" y="4869160"/>
            <a:ext cx="4096072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342" y="3666219"/>
            <a:ext cx="3853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1.Познакомиться с … и …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32637" y="5232211"/>
            <a:ext cx="3251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Учиться ставить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84563" y="3604358"/>
            <a:ext cx="43258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2.Учиться различать …и…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843808" y="2492896"/>
            <a:ext cx="864096" cy="64807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578724" y="2636912"/>
            <a:ext cx="73958" cy="2042664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421019" y="2483478"/>
            <a:ext cx="958405" cy="65749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34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8" y="0"/>
            <a:ext cx="913055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463" y="2060848"/>
            <a:ext cx="9110251" cy="452431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Весёлым треском трещит затопленная печь.</a:t>
            </a:r>
          </a:p>
          <a:p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Травка зеленеет, солнышко блестит, ласточка с </a:t>
            </a:r>
          </a:p>
          <a:p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есною в сени к нам летит.</a:t>
            </a:r>
          </a:p>
          <a:p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Наступили весенние дни, и по небу поплыли 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лёгкие облака.</a:t>
            </a:r>
          </a:p>
          <a:p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Весной звучит соловьиная трель.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img0.liveinternet.ru/images/attach/c/2/74/120/74120822_143kbp228228suke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15"/>
          <a:stretch/>
        </p:blipFill>
        <p:spPr bwMode="auto">
          <a:xfrm>
            <a:off x="6588224" y="210825"/>
            <a:ext cx="2195736" cy="179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94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1" y="-168781"/>
            <a:ext cx="913055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07612" y="404664"/>
            <a:ext cx="55422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«Найди пару»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www.ipb.su/uploads/ipbsu/podarizhizn/post-11-13293050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12660"/>
            <a:ext cx="1276741" cy="15563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rtscroll.ru/Images/2008/s/Sever%20Vera/00000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49" y="4684613"/>
            <a:ext cx="1558355" cy="16844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cgichina.com/uploads/allimg/c100621/12M095A20Z-C3047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0" r="19426"/>
          <a:stretch/>
        </p:blipFill>
        <p:spPr bwMode="auto">
          <a:xfrm>
            <a:off x="3046176" y="1916832"/>
            <a:ext cx="1532547" cy="166299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g-fotki.yandex.ru/get/6419/167153288.4b/0_95e76_e26d70b8_XL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39" y="4011450"/>
            <a:ext cx="1440160" cy="151540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s59.radikal.ru/i165/0911/16/81f35586452d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54" b="6279"/>
          <a:stretch/>
        </p:blipFill>
        <p:spPr bwMode="auto">
          <a:xfrm>
            <a:off x="549612" y="4249063"/>
            <a:ext cx="1050657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s1.maminuklubs.lv/cache/9a/ac/9aaca2eb30b61825640de23cf1e2de17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504" y="1644191"/>
            <a:ext cx="1565407" cy="170595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лилиния 4"/>
          <p:cNvSpPr/>
          <p:nvPr/>
        </p:nvSpPr>
        <p:spPr>
          <a:xfrm>
            <a:off x="1653988" y="2904565"/>
            <a:ext cx="2179315" cy="1815353"/>
          </a:xfrm>
          <a:custGeom>
            <a:avLst/>
            <a:gdLst>
              <a:gd name="connsiteX0" fmla="*/ 0 w 2179315"/>
              <a:gd name="connsiteY0" fmla="*/ 26894 h 1815353"/>
              <a:gd name="connsiteX1" fmla="*/ 174812 w 2179315"/>
              <a:gd name="connsiteY1" fmla="*/ 0 h 1815353"/>
              <a:gd name="connsiteX2" fmla="*/ 295836 w 2179315"/>
              <a:gd name="connsiteY2" fmla="*/ 13447 h 1815353"/>
              <a:gd name="connsiteX3" fmla="*/ 336177 w 2179315"/>
              <a:gd name="connsiteY3" fmla="*/ 67235 h 1815353"/>
              <a:gd name="connsiteX4" fmla="*/ 389965 w 2179315"/>
              <a:gd name="connsiteY4" fmla="*/ 147917 h 1815353"/>
              <a:gd name="connsiteX5" fmla="*/ 416859 w 2179315"/>
              <a:gd name="connsiteY5" fmla="*/ 255494 h 1815353"/>
              <a:gd name="connsiteX6" fmla="*/ 443753 w 2179315"/>
              <a:gd name="connsiteY6" fmla="*/ 457200 h 1815353"/>
              <a:gd name="connsiteX7" fmla="*/ 430306 w 2179315"/>
              <a:gd name="connsiteY7" fmla="*/ 766482 h 1815353"/>
              <a:gd name="connsiteX8" fmla="*/ 403412 w 2179315"/>
              <a:gd name="connsiteY8" fmla="*/ 900953 h 1815353"/>
              <a:gd name="connsiteX9" fmla="*/ 389965 w 2179315"/>
              <a:gd name="connsiteY9" fmla="*/ 1102659 h 1815353"/>
              <a:gd name="connsiteX10" fmla="*/ 416859 w 2179315"/>
              <a:gd name="connsiteY10" fmla="*/ 1452282 h 1815353"/>
              <a:gd name="connsiteX11" fmla="*/ 497541 w 2179315"/>
              <a:gd name="connsiteY11" fmla="*/ 1586753 h 1815353"/>
              <a:gd name="connsiteX12" fmla="*/ 605118 w 2179315"/>
              <a:gd name="connsiteY12" fmla="*/ 1680882 h 1815353"/>
              <a:gd name="connsiteX13" fmla="*/ 766483 w 2179315"/>
              <a:gd name="connsiteY13" fmla="*/ 1775011 h 1815353"/>
              <a:gd name="connsiteX14" fmla="*/ 874059 w 2179315"/>
              <a:gd name="connsiteY14" fmla="*/ 1815353 h 1815353"/>
              <a:gd name="connsiteX15" fmla="*/ 1169894 w 2179315"/>
              <a:gd name="connsiteY15" fmla="*/ 1788459 h 1815353"/>
              <a:gd name="connsiteX16" fmla="*/ 1317812 w 2179315"/>
              <a:gd name="connsiteY16" fmla="*/ 1694329 h 1815353"/>
              <a:gd name="connsiteX17" fmla="*/ 1586753 w 2179315"/>
              <a:gd name="connsiteY17" fmla="*/ 1546411 h 1815353"/>
              <a:gd name="connsiteX18" fmla="*/ 1721224 w 2179315"/>
              <a:gd name="connsiteY18" fmla="*/ 1492623 h 1815353"/>
              <a:gd name="connsiteX19" fmla="*/ 1801906 w 2179315"/>
              <a:gd name="connsiteY19" fmla="*/ 1479176 h 1815353"/>
              <a:gd name="connsiteX20" fmla="*/ 1976718 w 2179315"/>
              <a:gd name="connsiteY20" fmla="*/ 1492623 h 1815353"/>
              <a:gd name="connsiteX21" fmla="*/ 2043953 w 2179315"/>
              <a:gd name="connsiteY21" fmla="*/ 1519517 h 1815353"/>
              <a:gd name="connsiteX22" fmla="*/ 2070847 w 2179315"/>
              <a:gd name="connsiteY22" fmla="*/ 1559859 h 1815353"/>
              <a:gd name="connsiteX23" fmla="*/ 2111188 w 2179315"/>
              <a:gd name="connsiteY23" fmla="*/ 1586753 h 1815353"/>
              <a:gd name="connsiteX24" fmla="*/ 2178424 w 2179315"/>
              <a:gd name="connsiteY24" fmla="*/ 1667435 h 1815353"/>
              <a:gd name="connsiteX25" fmla="*/ 2178424 w 2179315"/>
              <a:gd name="connsiteY25" fmla="*/ 1680882 h 1815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179315" h="1815353">
                <a:moveTo>
                  <a:pt x="0" y="26894"/>
                </a:moveTo>
                <a:cubicBezTo>
                  <a:pt x="51183" y="16658"/>
                  <a:pt x="125967" y="0"/>
                  <a:pt x="174812" y="0"/>
                </a:cubicBezTo>
                <a:cubicBezTo>
                  <a:pt x="215402" y="0"/>
                  <a:pt x="255495" y="8965"/>
                  <a:pt x="295836" y="13447"/>
                </a:cubicBezTo>
                <a:cubicBezTo>
                  <a:pt x="309283" y="31376"/>
                  <a:pt x="323325" y="48875"/>
                  <a:pt x="336177" y="67235"/>
                </a:cubicBezTo>
                <a:cubicBezTo>
                  <a:pt x="354713" y="93715"/>
                  <a:pt x="389965" y="147917"/>
                  <a:pt x="389965" y="147917"/>
                </a:cubicBezTo>
                <a:cubicBezTo>
                  <a:pt x="398930" y="183776"/>
                  <a:pt x="413181" y="218715"/>
                  <a:pt x="416859" y="255494"/>
                </a:cubicBezTo>
                <a:cubicBezTo>
                  <a:pt x="432580" y="412706"/>
                  <a:pt x="421472" y="345792"/>
                  <a:pt x="443753" y="457200"/>
                </a:cubicBezTo>
                <a:cubicBezTo>
                  <a:pt x="439271" y="560294"/>
                  <a:pt x="439648" y="663714"/>
                  <a:pt x="430306" y="766482"/>
                </a:cubicBezTo>
                <a:cubicBezTo>
                  <a:pt x="426168" y="812006"/>
                  <a:pt x="408858" y="855567"/>
                  <a:pt x="403412" y="900953"/>
                </a:cubicBezTo>
                <a:cubicBezTo>
                  <a:pt x="395383" y="967858"/>
                  <a:pt x="394447" y="1035424"/>
                  <a:pt x="389965" y="1102659"/>
                </a:cubicBezTo>
                <a:cubicBezTo>
                  <a:pt x="398930" y="1219200"/>
                  <a:pt x="401411" y="1336422"/>
                  <a:pt x="416859" y="1452282"/>
                </a:cubicBezTo>
                <a:cubicBezTo>
                  <a:pt x="420224" y="1477517"/>
                  <a:pt x="493883" y="1582049"/>
                  <a:pt x="497541" y="1586753"/>
                </a:cubicBezTo>
                <a:cubicBezTo>
                  <a:pt x="520069" y="1615717"/>
                  <a:pt x="580548" y="1663013"/>
                  <a:pt x="605118" y="1680882"/>
                </a:cubicBezTo>
                <a:cubicBezTo>
                  <a:pt x="661204" y="1721672"/>
                  <a:pt x="703045" y="1747823"/>
                  <a:pt x="766483" y="1775011"/>
                </a:cubicBezTo>
                <a:cubicBezTo>
                  <a:pt x="801684" y="1790097"/>
                  <a:pt x="838200" y="1801906"/>
                  <a:pt x="874059" y="1815353"/>
                </a:cubicBezTo>
                <a:cubicBezTo>
                  <a:pt x="972671" y="1806388"/>
                  <a:pt x="1072929" y="1808521"/>
                  <a:pt x="1169894" y="1788459"/>
                </a:cubicBezTo>
                <a:cubicBezTo>
                  <a:pt x="1223166" y="1777437"/>
                  <a:pt x="1272520" y="1722934"/>
                  <a:pt x="1317812" y="1694329"/>
                </a:cubicBezTo>
                <a:cubicBezTo>
                  <a:pt x="1610708" y="1509343"/>
                  <a:pt x="1425017" y="1618295"/>
                  <a:pt x="1586753" y="1546411"/>
                </a:cubicBezTo>
                <a:cubicBezTo>
                  <a:pt x="1658294" y="1514614"/>
                  <a:pt x="1632276" y="1514860"/>
                  <a:pt x="1721224" y="1492623"/>
                </a:cubicBezTo>
                <a:cubicBezTo>
                  <a:pt x="1747675" y="1486010"/>
                  <a:pt x="1775012" y="1483658"/>
                  <a:pt x="1801906" y="1479176"/>
                </a:cubicBezTo>
                <a:cubicBezTo>
                  <a:pt x="1860177" y="1483658"/>
                  <a:pt x="1919070" y="1483015"/>
                  <a:pt x="1976718" y="1492623"/>
                </a:cubicBezTo>
                <a:cubicBezTo>
                  <a:pt x="2000528" y="1496591"/>
                  <a:pt x="2024311" y="1505487"/>
                  <a:pt x="2043953" y="1519517"/>
                </a:cubicBezTo>
                <a:cubicBezTo>
                  <a:pt x="2057104" y="1528911"/>
                  <a:pt x="2059419" y="1548431"/>
                  <a:pt x="2070847" y="1559859"/>
                </a:cubicBezTo>
                <a:cubicBezTo>
                  <a:pt x="2082275" y="1571287"/>
                  <a:pt x="2098772" y="1576407"/>
                  <a:pt x="2111188" y="1586753"/>
                </a:cubicBezTo>
                <a:cubicBezTo>
                  <a:pt x="2136680" y="1607996"/>
                  <a:pt x="2163312" y="1637212"/>
                  <a:pt x="2178424" y="1667435"/>
                </a:cubicBezTo>
                <a:cubicBezTo>
                  <a:pt x="2180429" y="1671444"/>
                  <a:pt x="2178424" y="1676400"/>
                  <a:pt x="2178424" y="1680882"/>
                </a:cubicBezTo>
              </a:path>
            </a:pathLst>
          </a:cu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1801906" y="2944717"/>
            <a:ext cx="3200400" cy="2084483"/>
          </a:xfrm>
          <a:custGeom>
            <a:avLst/>
            <a:gdLst>
              <a:gd name="connsiteX0" fmla="*/ 0 w 3200400"/>
              <a:gd name="connsiteY0" fmla="*/ 2084483 h 2084483"/>
              <a:gd name="connsiteX1" fmla="*/ 53788 w 3200400"/>
              <a:gd name="connsiteY1" fmla="*/ 1855883 h 2084483"/>
              <a:gd name="connsiteX2" fmla="*/ 107576 w 3200400"/>
              <a:gd name="connsiteY2" fmla="*/ 1707965 h 2084483"/>
              <a:gd name="connsiteX3" fmla="*/ 134470 w 3200400"/>
              <a:gd name="connsiteY3" fmla="*/ 1627283 h 2084483"/>
              <a:gd name="connsiteX4" fmla="*/ 161365 w 3200400"/>
              <a:gd name="connsiteY4" fmla="*/ 1560048 h 2084483"/>
              <a:gd name="connsiteX5" fmla="*/ 174812 w 3200400"/>
              <a:gd name="connsiteY5" fmla="*/ 1519707 h 2084483"/>
              <a:gd name="connsiteX6" fmla="*/ 201706 w 3200400"/>
              <a:gd name="connsiteY6" fmla="*/ 1465918 h 2084483"/>
              <a:gd name="connsiteX7" fmla="*/ 215153 w 3200400"/>
              <a:gd name="connsiteY7" fmla="*/ 1425577 h 2084483"/>
              <a:gd name="connsiteX8" fmla="*/ 242047 w 3200400"/>
              <a:gd name="connsiteY8" fmla="*/ 1385236 h 2084483"/>
              <a:gd name="connsiteX9" fmla="*/ 430306 w 3200400"/>
              <a:gd name="connsiteY9" fmla="*/ 1223871 h 2084483"/>
              <a:gd name="connsiteX10" fmla="*/ 470647 w 3200400"/>
              <a:gd name="connsiteY10" fmla="*/ 1196977 h 2084483"/>
              <a:gd name="connsiteX11" fmla="*/ 551329 w 3200400"/>
              <a:gd name="connsiteY11" fmla="*/ 1170083 h 2084483"/>
              <a:gd name="connsiteX12" fmla="*/ 1331259 w 3200400"/>
              <a:gd name="connsiteY12" fmla="*/ 1183530 h 2084483"/>
              <a:gd name="connsiteX13" fmla="*/ 1479176 w 3200400"/>
              <a:gd name="connsiteY13" fmla="*/ 1223871 h 2084483"/>
              <a:gd name="connsiteX14" fmla="*/ 1788459 w 3200400"/>
              <a:gd name="connsiteY14" fmla="*/ 1237318 h 2084483"/>
              <a:gd name="connsiteX15" fmla="*/ 1976718 w 3200400"/>
              <a:gd name="connsiteY15" fmla="*/ 1277659 h 2084483"/>
              <a:gd name="connsiteX16" fmla="*/ 2070847 w 3200400"/>
              <a:gd name="connsiteY16" fmla="*/ 1291107 h 2084483"/>
              <a:gd name="connsiteX17" fmla="*/ 2178423 w 3200400"/>
              <a:gd name="connsiteY17" fmla="*/ 1318001 h 2084483"/>
              <a:gd name="connsiteX18" fmla="*/ 2312894 w 3200400"/>
              <a:gd name="connsiteY18" fmla="*/ 1331448 h 2084483"/>
              <a:gd name="connsiteX19" fmla="*/ 2649070 w 3200400"/>
              <a:gd name="connsiteY19" fmla="*/ 1371789 h 2084483"/>
              <a:gd name="connsiteX20" fmla="*/ 2810435 w 3200400"/>
              <a:gd name="connsiteY20" fmla="*/ 1358342 h 2084483"/>
              <a:gd name="connsiteX21" fmla="*/ 2985247 w 3200400"/>
              <a:gd name="connsiteY21" fmla="*/ 1210424 h 2084483"/>
              <a:gd name="connsiteX22" fmla="*/ 3133165 w 3200400"/>
              <a:gd name="connsiteY22" fmla="*/ 914589 h 2084483"/>
              <a:gd name="connsiteX23" fmla="*/ 3146612 w 3200400"/>
              <a:gd name="connsiteY23" fmla="*/ 807012 h 2084483"/>
              <a:gd name="connsiteX24" fmla="*/ 3160059 w 3200400"/>
              <a:gd name="connsiteY24" fmla="*/ 659095 h 2084483"/>
              <a:gd name="connsiteX25" fmla="*/ 3186953 w 3200400"/>
              <a:gd name="connsiteY25" fmla="*/ 524624 h 2084483"/>
              <a:gd name="connsiteX26" fmla="*/ 3200400 w 3200400"/>
              <a:gd name="connsiteY26" fmla="*/ 430495 h 2084483"/>
              <a:gd name="connsiteX27" fmla="*/ 3186953 w 3200400"/>
              <a:gd name="connsiteY27" fmla="*/ 201895 h 2084483"/>
              <a:gd name="connsiteX28" fmla="*/ 3173506 w 3200400"/>
              <a:gd name="connsiteY28" fmla="*/ 161554 h 2084483"/>
              <a:gd name="connsiteX29" fmla="*/ 3133165 w 3200400"/>
              <a:gd name="connsiteY29" fmla="*/ 107765 h 2084483"/>
              <a:gd name="connsiteX30" fmla="*/ 3092823 w 3200400"/>
              <a:gd name="connsiteY30" fmla="*/ 94318 h 2084483"/>
              <a:gd name="connsiteX31" fmla="*/ 2971800 w 3200400"/>
              <a:gd name="connsiteY31" fmla="*/ 27083 h 2084483"/>
              <a:gd name="connsiteX32" fmla="*/ 2918012 w 3200400"/>
              <a:gd name="connsiteY32" fmla="*/ 13636 h 2084483"/>
              <a:gd name="connsiteX33" fmla="*/ 2850776 w 3200400"/>
              <a:gd name="connsiteY33" fmla="*/ 189 h 2084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00400" h="2084483">
                <a:moveTo>
                  <a:pt x="0" y="2084483"/>
                </a:moveTo>
                <a:cubicBezTo>
                  <a:pt x="78582" y="1953513"/>
                  <a:pt x="16546" y="2079334"/>
                  <a:pt x="53788" y="1855883"/>
                </a:cubicBezTo>
                <a:cubicBezTo>
                  <a:pt x="59824" y="1819665"/>
                  <a:pt x="94413" y="1744163"/>
                  <a:pt x="107576" y="1707965"/>
                </a:cubicBezTo>
                <a:cubicBezTo>
                  <a:pt x="117264" y="1681323"/>
                  <a:pt x="124782" y="1653925"/>
                  <a:pt x="134470" y="1627283"/>
                </a:cubicBezTo>
                <a:cubicBezTo>
                  <a:pt x="142719" y="1604598"/>
                  <a:pt x="152889" y="1582649"/>
                  <a:pt x="161365" y="1560048"/>
                </a:cubicBezTo>
                <a:cubicBezTo>
                  <a:pt x="166342" y="1546776"/>
                  <a:pt x="169228" y="1532735"/>
                  <a:pt x="174812" y="1519707"/>
                </a:cubicBezTo>
                <a:cubicBezTo>
                  <a:pt x="182708" y="1501282"/>
                  <a:pt x="193810" y="1484343"/>
                  <a:pt x="201706" y="1465918"/>
                </a:cubicBezTo>
                <a:cubicBezTo>
                  <a:pt x="207290" y="1452890"/>
                  <a:pt x="208814" y="1438255"/>
                  <a:pt x="215153" y="1425577"/>
                </a:cubicBezTo>
                <a:cubicBezTo>
                  <a:pt x="222381" y="1411122"/>
                  <a:pt x="231176" y="1397194"/>
                  <a:pt x="242047" y="1385236"/>
                </a:cubicBezTo>
                <a:cubicBezTo>
                  <a:pt x="342382" y="1274867"/>
                  <a:pt x="326611" y="1293000"/>
                  <a:pt x="430306" y="1223871"/>
                </a:cubicBezTo>
                <a:cubicBezTo>
                  <a:pt x="443753" y="1214906"/>
                  <a:pt x="455315" y="1202088"/>
                  <a:pt x="470647" y="1196977"/>
                </a:cubicBezTo>
                <a:lnTo>
                  <a:pt x="551329" y="1170083"/>
                </a:lnTo>
                <a:cubicBezTo>
                  <a:pt x="811306" y="1174565"/>
                  <a:pt x="1071680" y="1168482"/>
                  <a:pt x="1331259" y="1183530"/>
                </a:cubicBezTo>
                <a:cubicBezTo>
                  <a:pt x="1382280" y="1186488"/>
                  <a:pt x="1428420" y="1217900"/>
                  <a:pt x="1479176" y="1223871"/>
                </a:cubicBezTo>
                <a:cubicBezTo>
                  <a:pt x="1581661" y="1235928"/>
                  <a:pt x="1685365" y="1232836"/>
                  <a:pt x="1788459" y="1237318"/>
                </a:cubicBezTo>
                <a:cubicBezTo>
                  <a:pt x="1851212" y="1250765"/>
                  <a:pt x="1913674" y="1265650"/>
                  <a:pt x="1976718" y="1277659"/>
                </a:cubicBezTo>
                <a:cubicBezTo>
                  <a:pt x="2007853" y="1283590"/>
                  <a:pt x="2039768" y="1284891"/>
                  <a:pt x="2070847" y="1291107"/>
                </a:cubicBezTo>
                <a:cubicBezTo>
                  <a:pt x="2107091" y="1298356"/>
                  <a:pt x="2141964" y="1311924"/>
                  <a:pt x="2178423" y="1318001"/>
                </a:cubicBezTo>
                <a:cubicBezTo>
                  <a:pt x="2222857" y="1325407"/>
                  <a:pt x="2268168" y="1326081"/>
                  <a:pt x="2312894" y="1331448"/>
                </a:cubicBezTo>
                <a:cubicBezTo>
                  <a:pt x="2723497" y="1380720"/>
                  <a:pt x="2338029" y="1340685"/>
                  <a:pt x="2649070" y="1371789"/>
                </a:cubicBezTo>
                <a:cubicBezTo>
                  <a:pt x="2702858" y="1367307"/>
                  <a:pt x="2757746" y="1370051"/>
                  <a:pt x="2810435" y="1358342"/>
                </a:cubicBezTo>
                <a:cubicBezTo>
                  <a:pt x="2887507" y="1341215"/>
                  <a:pt x="2944574" y="1270077"/>
                  <a:pt x="2985247" y="1210424"/>
                </a:cubicBezTo>
                <a:cubicBezTo>
                  <a:pt x="3081936" y="1068613"/>
                  <a:pt x="3083282" y="1047608"/>
                  <a:pt x="3133165" y="914589"/>
                </a:cubicBezTo>
                <a:cubicBezTo>
                  <a:pt x="3137647" y="878730"/>
                  <a:pt x="3142829" y="842951"/>
                  <a:pt x="3146612" y="807012"/>
                </a:cubicBezTo>
                <a:cubicBezTo>
                  <a:pt x="3151795" y="757775"/>
                  <a:pt x="3153057" y="708106"/>
                  <a:pt x="3160059" y="659095"/>
                </a:cubicBezTo>
                <a:cubicBezTo>
                  <a:pt x="3166524" y="613843"/>
                  <a:pt x="3179009" y="569640"/>
                  <a:pt x="3186953" y="524624"/>
                </a:cubicBezTo>
                <a:cubicBezTo>
                  <a:pt x="3192461" y="493411"/>
                  <a:pt x="3195918" y="461871"/>
                  <a:pt x="3200400" y="430495"/>
                </a:cubicBezTo>
                <a:cubicBezTo>
                  <a:pt x="3195918" y="354295"/>
                  <a:pt x="3194548" y="277848"/>
                  <a:pt x="3186953" y="201895"/>
                </a:cubicBezTo>
                <a:cubicBezTo>
                  <a:pt x="3185543" y="187791"/>
                  <a:pt x="3180538" y="173861"/>
                  <a:pt x="3173506" y="161554"/>
                </a:cubicBezTo>
                <a:cubicBezTo>
                  <a:pt x="3162387" y="142095"/>
                  <a:pt x="3150382" y="122113"/>
                  <a:pt x="3133165" y="107765"/>
                </a:cubicBezTo>
                <a:cubicBezTo>
                  <a:pt x="3122276" y="98691"/>
                  <a:pt x="3106270" y="98800"/>
                  <a:pt x="3092823" y="94318"/>
                </a:cubicBezTo>
                <a:cubicBezTo>
                  <a:pt x="3020587" y="46160"/>
                  <a:pt x="3033929" y="44834"/>
                  <a:pt x="2971800" y="27083"/>
                </a:cubicBezTo>
                <a:cubicBezTo>
                  <a:pt x="2954030" y="22006"/>
                  <a:pt x="2935782" y="18713"/>
                  <a:pt x="2918012" y="13636"/>
                </a:cubicBezTo>
                <a:cubicBezTo>
                  <a:pt x="2861025" y="-2646"/>
                  <a:pt x="2896993" y="189"/>
                  <a:pt x="2850776" y="189"/>
                </a:cubicBezTo>
              </a:path>
            </a:pathLst>
          </a:cu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7288306" y="2568382"/>
            <a:ext cx="768472" cy="1734677"/>
          </a:xfrm>
          <a:custGeom>
            <a:avLst/>
            <a:gdLst>
              <a:gd name="connsiteX0" fmla="*/ 0 w 768472"/>
              <a:gd name="connsiteY0" fmla="*/ 322736 h 1734677"/>
              <a:gd name="connsiteX1" fmla="*/ 26894 w 768472"/>
              <a:gd name="connsiteY1" fmla="*/ 255500 h 1734677"/>
              <a:gd name="connsiteX2" fmla="*/ 309282 w 768472"/>
              <a:gd name="connsiteY2" fmla="*/ 67242 h 1734677"/>
              <a:gd name="connsiteX3" fmla="*/ 376518 w 768472"/>
              <a:gd name="connsiteY3" fmla="*/ 53794 h 1734677"/>
              <a:gd name="connsiteX4" fmla="*/ 430306 w 768472"/>
              <a:gd name="connsiteY4" fmla="*/ 13453 h 1734677"/>
              <a:gd name="connsiteX5" fmla="*/ 645459 w 768472"/>
              <a:gd name="connsiteY5" fmla="*/ 53794 h 1734677"/>
              <a:gd name="connsiteX6" fmla="*/ 712694 w 768472"/>
              <a:gd name="connsiteY6" fmla="*/ 174818 h 1734677"/>
              <a:gd name="connsiteX7" fmla="*/ 753035 w 768472"/>
              <a:gd name="connsiteY7" fmla="*/ 309289 h 1734677"/>
              <a:gd name="connsiteX8" fmla="*/ 753035 w 768472"/>
              <a:gd name="connsiteY8" fmla="*/ 564783 h 1734677"/>
              <a:gd name="connsiteX9" fmla="*/ 739588 w 768472"/>
              <a:gd name="connsiteY9" fmla="*/ 618571 h 1734677"/>
              <a:gd name="connsiteX10" fmla="*/ 618565 w 768472"/>
              <a:gd name="connsiteY10" fmla="*/ 779936 h 1734677"/>
              <a:gd name="connsiteX11" fmla="*/ 524435 w 768472"/>
              <a:gd name="connsiteY11" fmla="*/ 900959 h 1734677"/>
              <a:gd name="connsiteX12" fmla="*/ 430306 w 768472"/>
              <a:gd name="connsiteY12" fmla="*/ 1102665 h 1734677"/>
              <a:gd name="connsiteX13" fmla="*/ 403412 w 768472"/>
              <a:gd name="connsiteY13" fmla="*/ 1143006 h 1734677"/>
              <a:gd name="connsiteX14" fmla="*/ 430306 w 768472"/>
              <a:gd name="connsiteY14" fmla="*/ 1385053 h 1734677"/>
              <a:gd name="connsiteX15" fmla="*/ 510988 w 768472"/>
              <a:gd name="connsiteY15" fmla="*/ 1479183 h 1734677"/>
              <a:gd name="connsiteX16" fmla="*/ 564776 w 768472"/>
              <a:gd name="connsiteY16" fmla="*/ 1573312 h 1734677"/>
              <a:gd name="connsiteX17" fmla="*/ 605118 w 768472"/>
              <a:gd name="connsiteY17" fmla="*/ 1600206 h 1734677"/>
              <a:gd name="connsiteX18" fmla="*/ 685800 w 768472"/>
              <a:gd name="connsiteY18" fmla="*/ 1680889 h 1734677"/>
              <a:gd name="connsiteX19" fmla="*/ 739588 w 768472"/>
              <a:gd name="connsiteY19" fmla="*/ 1734677 h 1734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68472" h="1734677">
                <a:moveTo>
                  <a:pt x="0" y="322736"/>
                </a:moveTo>
                <a:cubicBezTo>
                  <a:pt x="8965" y="300324"/>
                  <a:pt x="9316" y="272044"/>
                  <a:pt x="26894" y="255500"/>
                </a:cubicBezTo>
                <a:cubicBezTo>
                  <a:pt x="69885" y="215038"/>
                  <a:pt x="220008" y="99705"/>
                  <a:pt x="309282" y="67242"/>
                </a:cubicBezTo>
                <a:cubicBezTo>
                  <a:pt x="330762" y="59431"/>
                  <a:pt x="354106" y="58277"/>
                  <a:pt x="376518" y="53794"/>
                </a:cubicBezTo>
                <a:cubicBezTo>
                  <a:pt x="394447" y="40347"/>
                  <a:pt x="410260" y="23476"/>
                  <a:pt x="430306" y="13453"/>
                </a:cubicBezTo>
                <a:cubicBezTo>
                  <a:pt x="506461" y="-24625"/>
                  <a:pt x="566691" y="27538"/>
                  <a:pt x="645459" y="53794"/>
                </a:cubicBezTo>
                <a:cubicBezTo>
                  <a:pt x="671986" y="93586"/>
                  <a:pt x="696839" y="127252"/>
                  <a:pt x="712694" y="174818"/>
                </a:cubicBezTo>
                <a:cubicBezTo>
                  <a:pt x="779666" y="375734"/>
                  <a:pt x="677018" y="157252"/>
                  <a:pt x="753035" y="309289"/>
                </a:cubicBezTo>
                <a:cubicBezTo>
                  <a:pt x="773840" y="434121"/>
                  <a:pt x="773395" y="391720"/>
                  <a:pt x="753035" y="564783"/>
                </a:cubicBezTo>
                <a:cubicBezTo>
                  <a:pt x="750876" y="583138"/>
                  <a:pt x="747853" y="602041"/>
                  <a:pt x="739588" y="618571"/>
                </a:cubicBezTo>
                <a:cubicBezTo>
                  <a:pt x="709775" y="678197"/>
                  <a:pt x="659492" y="728777"/>
                  <a:pt x="618565" y="779936"/>
                </a:cubicBezTo>
                <a:cubicBezTo>
                  <a:pt x="586639" y="819844"/>
                  <a:pt x="544567" y="853984"/>
                  <a:pt x="524435" y="900959"/>
                </a:cubicBezTo>
                <a:cubicBezTo>
                  <a:pt x="503579" y="949623"/>
                  <a:pt x="457929" y="1061231"/>
                  <a:pt x="430306" y="1102665"/>
                </a:cubicBezTo>
                <a:lnTo>
                  <a:pt x="403412" y="1143006"/>
                </a:lnTo>
                <a:cubicBezTo>
                  <a:pt x="412377" y="1223688"/>
                  <a:pt x="412315" y="1305893"/>
                  <a:pt x="430306" y="1385053"/>
                </a:cubicBezTo>
                <a:cubicBezTo>
                  <a:pt x="437986" y="1418844"/>
                  <a:pt x="492195" y="1452872"/>
                  <a:pt x="510988" y="1479183"/>
                </a:cubicBezTo>
                <a:cubicBezTo>
                  <a:pt x="537353" y="1516094"/>
                  <a:pt x="533016" y="1541552"/>
                  <a:pt x="564776" y="1573312"/>
                </a:cubicBezTo>
                <a:cubicBezTo>
                  <a:pt x="576204" y="1584740"/>
                  <a:pt x="593039" y="1589469"/>
                  <a:pt x="605118" y="1600206"/>
                </a:cubicBezTo>
                <a:cubicBezTo>
                  <a:pt x="633545" y="1625474"/>
                  <a:pt x="654154" y="1659791"/>
                  <a:pt x="685800" y="1680889"/>
                </a:cubicBezTo>
                <a:cubicBezTo>
                  <a:pt x="734480" y="1713343"/>
                  <a:pt x="718913" y="1693328"/>
                  <a:pt x="739588" y="1734677"/>
                </a:cubicBezTo>
              </a:path>
            </a:pathLst>
          </a:cu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83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9342" y="539969"/>
            <a:ext cx="835876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Простое и сложное предложение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3354" y="1702743"/>
            <a:ext cx="129073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7504" y="3284984"/>
            <a:ext cx="4145522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860032" y="3284984"/>
            <a:ext cx="4176464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604646" y="4869160"/>
            <a:ext cx="4096072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342" y="3666219"/>
            <a:ext cx="3853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1.Познакомиться с … и …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32637" y="5232211"/>
            <a:ext cx="3251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3.Учиться ставить …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84563" y="3604358"/>
            <a:ext cx="43258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2.Учиться различать …и…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843808" y="2492896"/>
            <a:ext cx="864096" cy="64807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578724" y="2636912"/>
            <a:ext cx="73958" cy="2042664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421019" y="2483478"/>
            <a:ext cx="958405" cy="65749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06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8" y="0"/>
            <a:ext cx="913055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1194.photobucket.com/albums/aa371/Awaisali04/1448261_zpsb21acf4a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7848872" cy="638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898370" y="1124744"/>
            <a:ext cx="2304256" cy="2426568"/>
          </a:xfrm>
          <a:prstGeom prst="rect">
            <a:avLst/>
          </a:prstGeom>
          <a:solidFill>
            <a:srgbClr val="206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718250" y="1133567"/>
            <a:ext cx="2664496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за </a:t>
            </a:r>
          </a:p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урок!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17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8" y="0"/>
            <a:ext cx="913055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2204864"/>
            <a:ext cx="813434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«Кто сам умеет знания добыть,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ому легче будет жить»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9058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2473" y="356243"/>
            <a:ext cx="3265638" cy="452431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. БАКА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ИНЖ . НЕР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 . ЯБРЬ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 . МВАЙ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 . МАТ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. РАБЛЬ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СЕВ . Р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 . СНЫЙ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 . ЛИЦА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3025" y="1335995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2653" y="4275857"/>
            <a:ext cx="503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61791" y="2326012"/>
            <a:ext cx="503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3714" y="370525"/>
            <a:ext cx="503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54829" y="181641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4413" y="2779373"/>
            <a:ext cx="503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936386" y="3773190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82389" y="3256422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579522" y="822557"/>
            <a:ext cx="449250" cy="585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7261" y="5041531"/>
            <a:ext cx="454002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О, Е, О, А, О, О, Е, Е, О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75750" y="370525"/>
            <a:ext cx="503664" cy="452431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</p:spTree>
    <p:extLst>
      <p:ext uri="{BB962C8B-B14F-4D97-AF65-F5344CB8AC3E}">
        <p14:creationId xmlns:p14="http://schemas.microsoft.com/office/powerpoint/2010/main" val="119805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4" grpId="1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093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5750" y="1000125"/>
            <a:ext cx="85010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i="1" dirty="0">
                <a:solidFill>
                  <a:prstClr val="black"/>
                </a:solidFill>
              </a:rPr>
              <a:t>По какому признаку предложения бывают:</a:t>
            </a:r>
          </a:p>
        </p:txBody>
      </p:sp>
      <p:grpSp>
        <p:nvGrpSpPr>
          <p:cNvPr id="33" name="Группа 32"/>
          <p:cNvGrpSpPr>
            <a:grpSpLocks/>
          </p:cNvGrpSpPr>
          <p:nvPr/>
        </p:nvGrpSpPr>
        <p:grpSpPr bwMode="auto">
          <a:xfrm>
            <a:off x="285750" y="2428875"/>
            <a:ext cx="8572500" cy="500063"/>
            <a:chOff x="285720" y="2428868"/>
            <a:chExt cx="8572560" cy="50006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285720" y="2428868"/>
              <a:ext cx="2857520" cy="4619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400" dirty="0">
                  <a:solidFill>
                    <a:prstClr val="black"/>
                  </a:solidFill>
                </a:rPr>
                <a:t>повествовательные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71868" y="2428868"/>
              <a:ext cx="2500331" cy="4619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400" dirty="0">
                  <a:solidFill>
                    <a:prstClr val="black"/>
                  </a:solidFill>
                </a:rPr>
                <a:t>вопросительные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29388" y="2466968"/>
              <a:ext cx="2428892" cy="4619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400" dirty="0">
                  <a:solidFill>
                    <a:prstClr val="black"/>
                  </a:solidFill>
                </a:rPr>
                <a:t>побудительные</a:t>
              </a:r>
            </a:p>
          </p:txBody>
        </p:sp>
      </p:grpSp>
      <p:grpSp>
        <p:nvGrpSpPr>
          <p:cNvPr id="34" name="Группа 33"/>
          <p:cNvGrpSpPr>
            <a:grpSpLocks/>
          </p:cNvGrpSpPr>
          <p:nvPr/>
        </p:nvGrpSpPr>
        <p:grpSpPr bwMode="auto">
          <a:xfrm>
            <a:off x="2357438" y="1571625"/>
            <a:ext cx="4357687" cy="857250"/>
            <a:chOff x="2357422" y="1571612"/>
            <a:chExt cx="4357718" cy="857256"/>
          </a:xfrm>
        </p:grpSpPr>
        <p:sp>
          <p:nvSpPr>
            <p:cNvPr id="10" name="TextBox 9"/>
            <p:cNvSpPr txBox="1"/>
            <p:nvPr/>
          </p:nvSpPr>
          <p:spPr>
            <a:xfrm>
              <a:off x="2571736" y="1571612"/>
              <a:ext cx="3857652" cy="4619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400" dirty="0">
                  <a:solidFill>
                    <a:prstClr val="black"/>
                  </a:solidFill>
                </a:rPr>
                <a:t>По цели высказывания</a:t>
              </a: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 rot="10800000" flipV="1">
              <a:off x="2357422" y="2071679"/>
              <a:ext cx="571504" cy="35718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rot="5400000">
              <a:off x="4393406" y="2248686"/>
              <a:ext cx="357189" cy="317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6143636" y="2071679"/>
              <a:ext cx="571504" cy="35718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>
            <a:grpSpLocks/>
          </p:cNvGrpSpPr>
          <p:nvPr/>
        </p:nvGrpSpPr>
        <p:grpSpPr bwMode="auto">
          <a:xfrm>
            <a:off x="428625" y="4214813"/>
            <a:ext cx="8072438" cy="461962"/>
            <a:chOff x="428596" y="4214818"/>
            <a:chExt cx="8072494" cy="461665"/>
          </a:xfrm>
        </p:grpSpPr>
        <p:sp>
          <p:nvSpPr>
            <p:cNvPr id="20" name="TextBox 19"/>
            <p:cNvSpPr txBox="1"/>
            <p:nvPr/>
          </p:nvSpPr>
          <p:spPr>
            <a:xfrm>
              <a:off x="428596" y="4214818"/>
              <a:ext cx="2643206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400" dirty="0">
                  <a:solidFill>
                    <a:prstClr val="black"/>
                  </a:solidFill>
                </a:rPr>
                <a:t>восклицательные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72132" y="4214818"/>
              <a:ext cx="292895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400" dirty="0">
                  <a:solidFill>
                    <a:prstClr val="black"/>
                  </a:solidFill>
                </a:rPr>
                <a:t>невосклицательные</a:t>
              </a:r>
            </a:p>
          </p:txBody>
        </p:sp>
      </p:grpSp>
      <p:grpSp>
        <p:nvGrpSpPr>
          <p:cNvPr id="36" name="Группа 35"/>
          <p:cNvGrpSpPr>
            <a:grpSpLocks/>
          </p:cNvGrpSpPr>
          <p:nvPr/>
        </p:nvGrpSpPr>
        <p:grpSpPr bwMode="auto">
          <a:xfrm>
            <a:off x="2643188" y="3500438"/>
            <a:ext cx="3286125" cy="714375"/>
            <a:chOff x="2643174" y="3500438"/>
            <a:chExt cx="3286148" cy="714380"/>
          </a:xfrm>
        </p:grpSpPr>
        <p:sp>
          <p:nvSpPr>
            <p:cNvPr id="22" name="TextBox 21"/>
            <p:cNvSpPr txBox="1"/>
            <p:nvPr/>
          </p:nvSpPr>
          <p:spPr>
            <a:xfrm>
              <a:off x="3214678" y="3500438"/>
              <a:ext cx="2143140" cy="4619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400" dirty="0">
                  <a:solidFill>
                    <a:prstClr val="black"/>
                  </a:solidFill>
                </a:rPr>
                <a:t>По интонации</a:t>
              </a:r>
            </a:p>
          </p:txBody>
        </p:sp>
        <p:cxnSp>
          <p:nvCxnSpPr>
            <p:cNvPr id="23" name="Прямая со стрелкой 22"/>
            <p:cNvCxnSpPr/>
            <p:nvPr/>
          </p:nvCxnSpPr>
          <p:spPr>
            <a:xfrm rot="10800000" flipV="1">
              <a:off x="2643174" y="3857627"/>
              <a:ext cx="571504" cy="35719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5357818" y="3857627"/>
              <a:ext cx="571504" cy="35719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357188" y="6000750"/>
            <a:ext cx="8358187" cy="466725"/>
            <a:chOff x="357158" y="6000768"/>
            <a:chExt cx="8358246" cy="466425"/>
          </a:xfrm>
        </p:grpSpPr>
        <p:sp>
          <p:nvSpPr>
            <p:cNvPr id="26" name="TextBox 25"/>
            <p:cNvSpPr txBox="1"/>
            <p:nvPr/>
          </p:nvSpPr>
          <p:spPr>
            <a:xfrm>
              <a:off x="357158" y="6000768"/>
              <a:ext cx="3357586" cy="46642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2400" smtClean="0">
                  <a:solidFill>
                    <a:srgbClr val="000000"/>
                  </a:solidFill>
                  <a:latin typeface="Calibri" pitchFamily="34" charset="0"/>
                </a:rPr>
                <a:t>распространённые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286380" y="6000768"/>
              <a:ext cx="3429024" cy="46642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2400" smtClean="0">
                  <a:solidFill>
                    <a:srgbClr val="000000"/>
                  </a:solidFill>
                  <a:latin typeface="Calibri" pitchFamily="34" charset="0"/>
                </a:rPr>
                <a:t>нераспространённые</a:t>
              </a:r>
            </a:p>
          </p:txBody>
        </p:sp>
      </p:grpSp>
      <p:grpSp>
        <p:nvGrpSpPr>
          <p:cNvPr id="40" name="Группа 39"/>
          <p:cNvGrpSpPr>
            <a:grpSpLocks/>
          </p:cNvGrpSpPr>
          <p:nvPr/>
        </p:nvGrpSpPr>
        <p:grpSpPr bwMode="auto">
          <a:xfrm>
            <a:off x="2143125" y="5143500"/>
            <a:ext cx="5214938" cy="857250"/>
            <a:chOff x="2143108" y="5143512"/>
            <a:chExt cx="5214974" cy="857256"/>
          </a:xfrm>
        </p:grpSpPr>
        <p:sp>
          <p:nvSpPr>
            <p:cNvPr id="25" name="TextBox 24"/>
            <p:cNvSpPr txBox="1"/>
            <p:nvPr/>
          </p:nvSpPr>
          <p:spPr>
            <a:xfrm>
              <a:off x="2143108" y="5143512"/>
              <a:ext cx="5214974" cy="46196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400" dirty="0">
                  <a:solidFill>
                    <a:prstClr val="black"/>
                  </a:solidFill>
                </a:rPr>
                <a:t>По наличию второстепенных членов</a:t>
              </a:r>
            </a:p>
          </p:txBody>
        </p:sp>
        <p:cxnSp>
          <p:nvCxnSpPr>
            <p:cNvPr id="28" name="Прямая со стрелкой 27"/>
            <p:cNvCxnSpPr/>
            <p:nvPr/>
          </p:nvCxnSpPr>
          <p:spPr>
            <a:xfrm rot="10800000" flipV="1">
              <a:off x="2500298" y="5643579"/>
              <a:ext cx="571504" cy="35718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>
              <a:off x="6072198" y="5643579"/>
              <a:ext cx="571504" cy="35718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256" name="Группа 29"/>
          <p:cNvGrpSpPr>
            <a:grpSpLocks/>
          </p:cNvGrpSpPr>
          <p:nvPr/>
        </p:nvGrpSpPr>
        <p:grpSpPr bwMode="auto">
          <a:xfrm>
            <a:off x="500063" y="285750"/>
            <a:ext cx="8215312" cy="701675"/>
            <a:chOff x="642910" y="357166"/>
            <a:chExt cx="8072494" cy="630211"/>
          </a:xfrm>
        </p:grpSpPr>
        <p:sp>
          <p:nvSpPr>
            <p:cNvPr id="53257" name="Text Box 4"/>
            <p:cNvSpPr txBox="1">
              <a:spLocks noChangeArrowheads="1"/>
            </p:cNvSpPr>
            <p:nvPr/>
          </p:nvSpPr>
          <p:spPr bwMode="auto">
            <a:xfrm>
              <a:off x="1247763" y="486746"/>
              <a:ext cx="7467641" cy="455594"/>
            </a:xfrm>
            <a:prstGeom prst="rect">
              <a:avLst/>
            </a:prstGeom>
            <a:solidFill>
              <a:srgbClr val="FFD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36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3600" dirty="0" smtClean="0">
                  <a:solidFill>
                    <a:srgbClr val="000000"/>
                  </a:solidFill>
                  <a:latin typeface="Calibri" pitchFamily="34" charset="0"/>
                  <a:ea typeface="Microsoft YaHei" pitchFamily="34" charset="-122"/>
                </a:rPr>
                <a:t>Вспоминаем то, что знаем</a:t>
              </a:r>
            </a:p>
          </p:txBody>
        </p:sp>
        <p:pic>
          <p:nvPicPr>
            <p:cNvPr id="53258" name="Рисунок 31" descr="значки - думаю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910" y="357166"/>
              <a:ext cx="642942" cy="630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3878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8" y="0"/>
            <a:ext cx="913055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897567"/>
            <a:ext cx="8424936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З_л_не_т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_ и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раду_т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л_сных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ж_телей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153" y="3118622"/>
            <a:ext cx="7774757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З_л_не_т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_, и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вес_ло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п_ют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птиц_.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4961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8" y="0"/>
            <a:ext cx="913055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897567"/>
            <a:ext cx="8424936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Зеленеет лес и радует лесных </a:t>
            </a:r>
          </a:p>
          <a:p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ителей.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153" y="3118622"/>
            <a:ext cx="7794441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Зеленеет лес, и весело поют</a:t>
            </a: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птицы.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39552" y="1620842"/>
            <a:ext cx="208823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9552" y="1773242"/>
            <a:ext cx="208823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995936" y="1621555"/>
            <a:ext cx="208823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995936" y="1773242"/>
            <a:ext cx="208823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91952" y="3841897"/>
            <a:ext cx="208823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71139" y="3717032"/>
            <a:ext cx="208823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2859371" y="1620842"/>
            <a:ext cx="776525" cy="142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372200" y="4005064"/>
            <a:ext cx="1296144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372200" y="3841897"/>
            <a:ext cx="1296144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5536" y="4437112"/>
            <a:ext cx="164533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59710" y="3841897"/>
            <a:ext cx="82020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8318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8" y="0"/>
            <a:ext cx="913055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9342" y="539969"/>
            <a:ext cx="835876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Простое и сложное предложение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3354" y="1702743"/>
            <a:ext cx="129073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7504" y="3284984"/>
            <a:ext cx="4145522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860032" y="3284984"/>
            <a:ext cx="4176464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604646" y="4869160"/>
            <a:ext cx="4096072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9342" y="3666219"/>
            <a:ext cx="3853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Познакомиться с … и …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32637" y="5232211"/>
            <a:ext cx="3251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Учиться ставить 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84563" y="3604358"/>
            <a:ext cx="43258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Учиться различать …и…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843808" y="2492896"/>
            <a:ext cx="864096" cy="64807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578724" y="2636912"/>
            <a:ext cx="73958" cy="2042664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421019" y="2483478"/>
            <a:ext cx="958405" cy="65749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2078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6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8" y="0"/>
            <a:ext cx="913055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897567"/>
            <a:ext cx="8424936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Зеленеет лес и радует лесных </a:t>
            </a:r>
          </a:p>
          <a:p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ителей.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153" y="3118622"/>
            <a:ext cx="7794441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Зеленеет лес  и весело поют</a:t>
            </a: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птицы.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26659" y="3099201"/>
            <a:ext cx="3385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96966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dsovet.su/_ld/293/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9342" y="539969"/>
            <a:ext cx="835876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Простое и сложное предложение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3354" y="1702743"/>
            <a:ext cx="129073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7504" y="3284984"/>
            <a:ext cx="4145522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860032" y="3284984"/>
            <a:ext cx="4176464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604646" y="4869160"/>
            <a:ext cx="4096072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342" y="3666219"/>
            <a:ext cx="3853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Познакомиться с … и …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32637" y="5232211"/>
            <a:ext cx="3251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Учиться ставить …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84563" y="3604358"/>
            <a:ext cx="43258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Учиться различать …и…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843808" y="2492896"/>
            <a:ext cx="864096" cy="64807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578724" y="2636912"/>
            <a:ext cx="73958" cy="2042664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421019" y="2483478"/>
            <a:ext cx="958405" cy="65749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333</Words>
  <Application>Microsoft Office PowerPoint</Application>
  <PresentationFormat>Экран (4:3)</PresentationFormat>
  <Paragraphs>99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Microsoft YaHei</vt:lpstr>
      <vt:lpstr>Arial</vt:lpstr>
      <vt:lpstr>Calibri</vt:lpstr>
      <vt:lpstr>Times New Roman</vt:lpstr>
      <vt:lpstr>Тема Office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Оксана Бондаренко</cp:lastModifiedBy>
  <cp:revision>43</cp:revision>
  <dcterms:created xsi:type="dcterms:W3CDTF">2014-04-28T20:20:19Z</dcterms:created>
  <dcterms:modified xsi:type="dcterms:W3CDTF">2022-04-24T17:42:12Z</dcterms:modified>
</cp:coreProperties>
</file>