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9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5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32525"/>
    <a:srgbClr val="D05CBA"/>
    <a:srgbClr val="FA5736"/>
    <a:srgbClr val="CC00CC"/>
    <a:srgbClr val="297B54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4" autoAdjust="0"/>
    <p:restoredTop sz="94660"/>
  </p:normalViewPr>
  <p:slideViewPr>
    <p:cSldViewPr snapToGrid="0">
      <p:cViewPr varScale="1">
        <p:scale>
          <a:sx n="80" d="100"/>
          <a:sy n="80" d="100"/>
        </p:scale>
        <p:origin x="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0F80-939B-42CF-BF49-17F12D83313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67A-C319-4847-AC16-31AA9F341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37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0F80-939B-42CF-BF49-17F12D83313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67A-C319-4847-AC16-31AA9F341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2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0F80-939B-42CF-BF49-17F12D83313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67A-C319-4847-AC16-31AA9F341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12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0F80-939B-42CF-BF49-17F12D83313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67A-C319-4847-AC16-31AA9F341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27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0F80-939B-42CF-BF49-17F12D83313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67A-C319-4847-AC16-31AA9F341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41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0F80-939B-42CF-BF49-17F12D83313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67A-C319-4847-AC16-31AA9F341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63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0F80-939B-42CF-BF49-17F12D83313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67A-C319-4847-AC16-31AA9F341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8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0F80-939B-42CF-BF49-17F12D83313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67A-C319-4847-AC16-31AA9F341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9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0F80-939B-42CF-BF49-17F12D83313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67A-C319-4847-AC16-31AA9F341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4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0F80-939B-42CF-BF49-17F12D83313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67A-C319-4847-AC16-31AA9F341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47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0F80-939B-42CF-BF49-17F12D83313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6367A-C319-4847-AC16-31AA9F341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36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20F80-939B-42CF-BF49-17F12D833138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6367A-C319-4847-AC16-31AA9F341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67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01273"/>
            <a:ext cx="12191999" cy="70393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61254" y="879227"/>
            <a:ext cx="1026948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Интерактивный </a:t>
            </a:r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тренажер</a:t>
            </a:r>
          </a:p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 </a:t>
            </a:r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по теме: </a:t>
            </a:r>
            <a:endParaRPr lang="ru-RU" sz="4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«</a:t>
            </a:r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Словосочетание. Виды словосочетаний</a:t>
            </a:r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Способы связи в словосочетаниях».</a:t>
            </a:r>
          </a:p>
        </p:txBody>
      </p:sp>
    </p:spTree>
    <p:extLst>
      <p:ext uri="{BB962C8B-B14F-4D97-AF65-F5344CB8AC3E}">
        <p14:creationId xmlns:p14="http://schemas.microsoft.com/office/powerpoint/2010/main" val="279419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11" y="0"/>
            <a:ext cx="12191999" cy="70393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53" y="1572845"/>
            <a:ext cx="3726433" cy="4340276"/>
          </a:xfrm>
          <a:prstGeom prst="rect">
            <a:avLst/>
          </a:prstGeom>
        </p:spPr>
      </p:pic>
      <p:sp>
        <p:nvSpPr>
          <p:cNvPr id="39" name="Скругленный прямоугольник 38"/>
          <p:cNvSpPr/>
          <p:nvPr/>
        </p:nvSpPr>
        <p:spPr>
          <a:xfrm>
            <a:off x="7321656" y="1706746"/>
            <a:ext cx="996315" cy="5769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ответ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14490" y="1701155"/>
            <a:ext cx="4344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Угадайте фразеологизм по </a:t>
            </a:r>
            <a:r>
              <a:rPr lang="ru-RU" sz="2000" b="1" dirty="0" err="1" smtClean="0">
                <a:solidFill>
                  <a:srgbClr val="002060"/>
                </a:solidFill>
              </a:rPr>
              <a:t>кртинке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550738" y="270778"/>
            <a:ext cx="941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Укажите глагольное словосочетание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68418" y="23071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78" y="2707301"/>
            <a:ext cx="857250" cy="9525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29" y="4847296"/>
            <a:ext cx="857250" cy="9525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807" y="2707301"/>
            <a:ext cx="857250" cy="9525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814491" y="1572845"/>
            <a:ext cx="434427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Угадайте фразеологизм по картинке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819813" y="879230"/>
            <a:ext cx="3816448" cy="1222036"/>
            <a:chOff x="6682229" y="891224"/>
            <a:chExt cx="3816448" cy="1584501"/>
          </a:xfrm>
        </p:grpSpPr>
        <p:sp>
          <p:nvSpPr>
            <p:cNvPr id="38" name="Овальная выноска 37"/>
            <p:cNvSpPr/>
            <p:nvPr/>
          </p:nvSpPr>
          <p:spPr>
            <a:xfrm>
              <a:off x="6682229" y="891224"/>
              <a:ext cx="3816448" cy="1584501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6979474" y="1154767"/>
              <a:ext cx="3165231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/>
                <a:t>Медвежья</a:t>
              </a:r>
              <a:r>
                <a:rPr lang="ru-RU" sz="2400" dirty="0"/>
                <a:t> </a:t>
              </a:r>
              <a:r>
                <a:rPr lang="ru-RU" sz="2400" b="1" dirty="0"/>
                <a:t>услуга</a:t>
              </a:r>
              <a:r>
                <a:rPr lang="ru-RU" sz="2400" dirty="0"/>
                <a:t> </a:t>
              </a:r>
              <a:r>
                <a:rPr lang="ru-RU" sz="2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</a:rPr>
                <a:t>(бесполезная услуга)</a:t>
              </a:r>
              <a:endParaRPr lang="ru-RU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461847" y="1610610"/>
            <a:ext cx="2912012" cy="213164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 Ценный  работник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61847" y="3781473"/>
            <a:ext cx="2912012" cy="213164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 Восемь 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   дней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55157" y="1615883"/>
            <a:ext cx="2912012" cy="213164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   Ягоды 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 крыжовника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55157" y="3781473"/>
            <a:ext cx="2912012" cy="213164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   Нарушить     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   договор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10681820" y="5913120"/>
            <a:ext cx="724486" cy="4360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25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11" y="0"/>
            <a:ext cx="12191999" cy="70393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65" y="1675047"/>
            <a:ext cx="4612287" cy="4202306"/>
          </a:xfrm>
          <a:prstGeom prst="rect">
            <a:avLst/>
          </a:prstGeom>
        </p:spPr>
      </p:pic>
      <p:sp>
        <p:nvSpPr>
          <p:cNvPr id="39" name="Скругленный прямоугольник 38"/>
          <p:cNvSpPr/>
          <p:nvPr/>
        </p:nvSpPr>
        <p:spPr>
          <a:xfrm>
            <a:off x="7321656" y="1706746"/>
            <a:ext cx="996315" cy="5769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ответ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14490" y="1701155"/>
            <a:ext cx="4344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Угадайте фразеологизм по </a:t>
            </a:r>
            <a:r>
              <a:rPr lang="ru-RU" sz="2000" b="1" dirty="0" err="1" smtClean="0">
                <a:solidFill>
                  <a:srgbClr val="002060"/>
                </a:solidFill>
              </a:rPr>
              <a:t>кртинке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567374" y="308345"/>
            <a:ext cx="10972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Укажите именное словосочетание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68418" y="23071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78" y="2707301"/>
            <a:ext cx="857250" cy="9525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29" y="4847296"/>
            <a:ext cx="857250" cy="9525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67" y="4924853"/>
            <a:ext cx="857250" cy="9525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814491" y="1572845"/>
            <a:ext cx="434427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Угадайте фразеологизм по картинке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819813" y="879230"/>
            <a:ext cx="3816448" cy="1222036"/>
            <a:chOff x="6682229" y="891224"/>
            <a:chExt cx="3816448" cy="1584501"/>
          </a:xfrm>
        </p:grpSpPr>
        <p:sp>
          <p:nvSpPr>
            <p:cNvPr id="38" name="Овальная выноска 37"/>
            <p:cNvSpPr/>
            <p:nvPr/>
          </p:nvSpPr>
          <p:spPr>
            <a:xfrm>
              <a:off x="6682229" y="891224"/>
              <a:ext cx="3816448" cy="1584501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6979474" y="1154767"/>
              <a:ext cx="3165231" cy="997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 err="1"/>
                <a:t>Ахилле́сова</a:t>
              </a:r>
              <a:r>
                <a:rPr lang="ru-RU" sz="2400" dirty="0"/>
                <a:t> </a:t>
              </a:r>
              <a:r>
                <a:rPr lang="ru-RU" sz="2400" b="1" dirty="0"/>
                <a:t>пята́</a:t>
              </a:r>
              <a:r>
                <a:rPr lang="ru-RU" sz="2400" dirty="0"/>
                <a:t> </a:t>
              </a:r>
              <a:r>
                <a:rPr lang="ru-RU" sz="2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</a:rPr>
                <a:t>(уязвимое место)</a:t>
              </a:r>
              <a:endParaRPr lang="ru-RU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5455157" y="1615883"/>
            <a:ext cx="2912012" cy="213164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   За высокой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   горой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55157" y="3781473"/>
            <a:ext cx="2912012" cy="213164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Прилетали раньше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61847" y="1610610"/>
            <a:ext cx="2912012" cy="213164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 Потемневший    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 от загара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61847" y="3781473"/>
            <a:ext cx="2912012" cy="213164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   Растут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  рядом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10635585" y="5799796"/>
            <a:ext cx="724486" cy="4360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35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22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11" y="0"/>
            <a:ext cx="12191999" cy="70393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263" y="1688101"/>
            <a:ext cx="5899906" cy="4176198"/>
          </a:xfrm>
          <a:prstGeom prst="rect">
            <a:avLst/>
          </a:prstGeom>
        </p:spPr>
      </p:pic>
      <p:sp>
        <p:nvSpPr>
          <p:cNvPr id="39" name="Скругленный прямоугольник 38"/>
          <p:cNvSpPr/>
          <p:nvPr/>
        </p:nvSpPr>
        <p:spPr>
          <a:xfrm>
            <a:off x="7321656" y="1706746"/>
            <a:ext cx="996315" cy="5769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ответ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14490" y="1701155"/>
            <a:ext cx="4344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Угадайте фразеологизм по </a:t>
            </a:r>
            <a:r>
              <a:rPr lang="ru-RU" sz="2000" b="1" dirty="0" err="1" smtClean="0">
                <a:solidFill>
                  <a:srgbClr val="002060"/>
                </a:solidFill>
              </a:rPr>
              <a:t>кртинке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567374" y="308345"/>
            <a:ext cx="10972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Укажите глагольное словосочетание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68418" y="23071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78" y="2707301"/>
            <a:ext cx="857250" cy="9525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854" y="2746663"/>
            <a:ext cx="857250" cy="9525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67" y="4924853"/>
            <a:ext cx="857250" cy="9525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814491" y="1572845"/>
            <a:ext cx="434427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Угадайте фразеологизм по картинке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819813" y="879230"/>
            <a:ext cx="3816448" cy="1280474"/>
            <a:chOff x="6682229" y="891224"/>
            <a:chExt cx="3816448" cy="1660272"/>
          </a:xfrm>
        </p:grpSpPr>
        <p:sp>
          <p:nvSpPr>
            <p:cNvPr id="38" name="Овальная выноска 37"/>
            <p:cNvSpPr/>
            <p:nvPr/>
          </p:nvSpPr>
          <p:spPr>
            <a:xfrm>
              <a:off x="6682229" y="891224"/>
              <a:ext cx="3816448" cy="1584501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6979474" y="1154767"/>
              <a:ext cx="3165231" cy="13967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/>
                <a:t>Водить за нос</a:t>
              </a:r>
            </a:p>
            <a:p>
              <a:pPr algn="ctr"/>
              <a:r>
                <a:rPr lang="ru-RU" sz="2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</a:rPr>
                <a:t>(</a:t>
              </a:r>
              <a:r>
                <a:rPr lang="ru-RU" sz="2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</a:rPr>
                <a:t>вводить в заблуждение, обманывать)</a:t>
              </a:r>
              <a:endParaRPr lang="ru-RU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5455157" y="1615883"/>
            <a:ext cx="2912012" cy="213164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   Времена 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    года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55157" y="3781473"/>
            <a:ext cx="2912012" cy="213164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  Одним 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 детенышем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61847" y="1610610"/>
            <a:ext cx="2912012" cy="213164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  Мокрые от   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   дождя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61847" y="3781473"/>
            <a:ext cx="2912012" cy="213164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  Жаренная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   в масле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10641000" y="5838898"/>
            <a:ext cx="724486" cy="4360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0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22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11" y="0"/>
            <a:ext cx="12191999" cy="70393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7" r="12174"/>
          <a:stretch/>
        </p:blipFill>
        <p:spPr>
          <a:xfrm>
            <a:off x="2453138" y="1701155"/>
            <a:ext cx="5982650" cy="4210468"/>
          </a:xfrm>
          <a:prstGeom prst="rect">
            <a:avLst/>
          </a:prstGeom>
        </p:spPr>
      </p:pic>
      <p:sp>
        <p:nvSpPr>
          <p:cNvPr id="39" name="Скругленный прямоугольник 38"/>
          <p:cNvSpPr/>
          <p:nvPr/>
        </p:nvSpPr>
        <p:spPr>
          <a:xfrm>
            <a:off x="7321656" y="1706746"/>
            <a:ext cx="996315" cy="5769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ответ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14490" y="1701155"/>
            <a:ext cx="4344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Угадайте фразеологизм по </a:t>
            </a:r>
            <a:r>
              <a:rPr lang="ru-RU" sz="2000" b="1" dirty="0" err="1" smtClean="0">
                <a:solidFill>
                  <a:srgbClr val="002060"/>
                </a:solidFill>
              </a:rPr>
              <a:t>кртинке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567374" y="308345"/>
            <a:ext cx="10972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Укажите наречное словосочетание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68418" y="23071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13" y="4648642"/>
            <a:ext cx="857250" cy="9525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854" y="2746663"/>
            <a:ext cx="857250" cy="9525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67" y="4924853"/>
            <a:ext cx="857250" cy="9525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814491" y="1572845"/>
            <a:ext cx="434427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Угадайте фразеологизм по картинке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819813" y="879230"/>
            <a:ext cx="3816448" cy="1222036"/>
            <a:chOff x="6682229" y="891224"/>
            <a:chExt cx="3816448" cy="1584501"/>
          </a:xfrm>
        </p:grpSpPr>
        <p:sp>
          <p:nvSpPr>
            <p:cNvPr id="38" name="Овальная выноска 37"/>
            <p:cNvSpPr/>
            <p:nvPr/>
          </p:nvSpPr>
          <p:spPr>
            <a:xfrm>
              <a:off x="6682229" y="891224"/>
              <a:ext cx="3816448" cy="1584501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6979474" y="1154767"/>
              <a:ext cx="3165231" cy="997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dirty="0" smtClean="0"/>
                <a:t>Заморить червячка</a:t>
              </a:r>
            </a:p>
            <a:p>
              <a:pPr algn="ctr"/>
              <a:r>
                <a:rPr lang="ru-RU" sz="2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</a:rPr>
                <a:t>(слегка утолить голод)</a:t>
              </a:r>
              <a:endParaRPr lang="ru-RU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5455157" y="1615883"/>
            <a:ext cx="2912012" cy="213164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   Приятное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  известие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55157" y="3781473"/>
            <a:ext cx="2912012" cy="213164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  Сообщение   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 синоптиков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61847" y="1610610"/>
            <a:ext cx="2912012" cy="213164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  Совершенно 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  правильно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61847" y="3781473"/>
            <a:ext cx="2912012" cy="213164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  Ступает   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 неслышно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10704203" y="5877353"/>
            <a:ext cx="724486" cy="4360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77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2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963"/>
            <a:ext cx="12192000" cy="716045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669279" y="5497529"/>
            <a:ext cx="198354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669279" y="5497529"/>
            <a:ext cx="198354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669279" y="5387926"/>
            <a:ext cx="1983545" cy="2225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10778782" y="299641"/>
            <a:ext cx="724486" cy="4360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t="18535"/>
          <a:stretch/>
        </p:blipFill>
        <p:spPr>
          <a:xfrm>
            <a:off x="2242462" y="1424556"/>
            <a:ext cx="8058728" cy="49322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45031" y="501226"/>
            <a:ext cx="80536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Способы связи слов в словосочетании</a:t>
            </a:r>
            <a:endParaRPr lang="ru-RU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41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39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6234" y="835572"/>
            <a:ext cx="2972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</a:rPr>
              <a:t>Упражнение 3</a:t>
            </a:r>
            <a:endParaRPr lang="ru-RU" sz="3600" i="1" dirty="0">
              <a:solidFill>
                <a:schemeClr val="bg1"/>
              </a:solidFill>
            </a:endParaRPr>
          </a:p>
        </p:txBody>
      </p:sp>
      <p:sp>
        <p:nvSpPr>
          <p:cNvPr id="8" name="7-конечная звезда 7">
            <a:hlinkClick r:id="" action="ppaction://hlinkshowjump?jump=nextslide"/>
          </p:cNvPr>
          <p:cNvSpPr/>
          <p:nvPr/>
        </p:nvSpPr>
        <p:spPr>
          <a:xfrm>
            <a:off x="10643016" y="5546361"/>
            <a:ext cx="719528" cy="70453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987499"/>
              </p:ext>
            </p:extLst>
          </p:nvPr>
        </p:nvGraphicFramePr>
        <p:xfrm>
          <a:off x="314795" y="1124262"/>
          <a:ext cx="11677335" cy="5501392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335467">
                  <a:extLst>
                    <a:ext uri="{9D8B030D-6E8A-4147-A177-3AD203B41FA5}">
                      <a16:colId xmlns:a16="http://schemas.microsoft.com/office/drawing/2014/main" xmlns="" val="3043108689"/>
                    </a:ext>
                  </a:extLst>
                </a:gridCol>
                <a:gridCol w="2335467">
                  <a:extLst>
                    <a:ext uri="{9D8B030D-6E8A-4147-A177-3AD203B41FA5}">
                      <a16:colId xmlns:a16="http://schemas.microsoft.com/office/drawing/2014/main" xmlns="" val="3265653531"/>
                    </a:ext>
                  </a:extLst>
                </a:gridCol>
                <a:gridCol w="2335467">
                  <a:extLst>
                    <a:ext uri="{9D8B030D-6E8A-4147-A177-3AD203B41FA5}">
                      <a16:colId xmlns:a16="http://schemas.microsoft.com/office/drawing/2014/main" xmlns="" val="3931916919"/>
                    </a:ext>
                  </a:extLst>
                </a:gridCol>
                <a:gridCol w="2335467">
                  <a:extLst>
                    <a:ext uri="{9D8B030D-6E8A-4147-A177-3AD203B41FA5}">
                      <a16:colId xmlns:a16="http://schemas.microsoft.com/office/drawing/2014/main" xmlns="" val="3049552252"/>
                    </a:ext>
                  </a:extLst>
                </a:gridCol>
                <a:gridCol w="2335467">
                  <a:extLst>
                    <a:ext uri="{9D8B030D-6E8A-4147-A177-3AD203B41FA5}">
                      <a16:colId xmlns:a16="http://schemas.microsoft.com/office/drawing/2014/main" xmlns="" val="994280614"/>
                    </a:ext>
                  </a:extLst>
                </a:gridCol>
              </a:tblGrid>
              <a:tr h="13753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7059621"/>
                  </a:ext>
                </a:extLst>
              </a:tr>
              <a:tr h="13753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166180"/>
                  </a:ext>
                </a:extLst>
              </a:tr>
              <a:tr h="13753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2128421"/>
                  </a:ext>
                </a:extLst>
              </a:tr>
              <a:tr h="13753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9846953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390046" y="1275811"/>
            <a:ext cx="2219962" cy="9614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Интерес-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ная</a:t>
            </a:r>
            <a:r>
              <a:rPr lang="ru-RU" b="1" i="1" dirty="0" smtClean="0">
                <a:solidFill>
                  <a:schemeClr val="tx1"/>
                </a:solidFill>
              </a:rPr>
              <a:t> брошюра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5030458" y="1335000"/>
            <a:ext cx="2253183" cy="9239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Встречаться тайком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39" name="Овальная выноска 138"/>
          <p:cNvSpPr/>
          <p:nvPr/>
        </p:nvSpPr>
        <p:spPr>
          <a:xfrm>
            <a:off x="331128" y="914128"/>
            <a:ext cx="2239403" cy="452513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согласование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0" name="Овал 139"/>
          <p:cNvSpPr/>
          <p:nvPr/>
        </p:nvSpPr>
        <p:spPr>
          <a:xfrm>
            <a:off x="314795" y="1738824"/>
            <a:ext cx="657781" cy="7335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1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41" name="Овал 140"/>
          <p:cNvSpPr/>
          <p:nvPr/>
        </p:nvSpPr>
        <p:spPr>
          <a:xfrm>
            <a:off x="2781762" y="1230359"/>
            <a:ext cx="2163120" cy="9614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Написать рассказ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42" name="Овал 141"/>
          <p:cNvSpPr/>
          <p:nvPr/>
        </p:nvSpPr>
        <p:spPr>
          <a:xfrm>
            <a:off x="2700187" y="1732212"/>
            <a:ext cx="657781" cy="7335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43" name="Овальная выноска 142"/>
          <p:cNvSpPr/>
          <p:nvPr/>
        </p:nvSpPr>
        <p:spPr>
          <a:xfrm>
            <a:off x="2754757" y="874580"/>
            <a:ext cx="2352031" cy="513859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управление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4" name="Овал 143"/>
          <p:cNvSpPr/>
          <p:nvPr/>
        </p:nvSpPr>
        <p:spPr>
          <a:xfrm>
            <a:off x="5089376" y="1732213"/>
            <a:ext cx="657781" cy="7335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3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7371347" y="1321920"/>
            <a:ext cx="2253183" cy="8450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Приехать с юга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45" name="Овал 144"/>
          <p:cNvSpPr/>
          <p:nvPr/>
        </p:nvSpPr>
        <p:spPr>
          <a:xfrm>
            <a:off x="7369217" y="1745775"/>
            <a:ext cx="657781" cy="73355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4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48" name="Овал 147"/>
          <p:cNvSpPr/>
          <p:nvPr/>
        </p:nvSpPr>
        <p:spPr>
          <a:xfrm>
            <a:off x="9701605" y="1335000"/>
            <a:ext cx="2253183" cy="9118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Тихое озеро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9664430" y="1732212"/>
            <a:ext cx="657781" cy="733559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5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65" name="Овал 164"/>
          <p:cNvSpPr/>
          <p:nvPr/>
        </p:nvSpPr>
        <p:spPr>
          <a:xfrm>
            <a:off x="351985" y="5459869"/>
            <a:ext cx="2253183" cy="8866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Стремление к знаниям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66" name="Овал 165"/>
          <p:cNvSpPr/>
          <p:nvPr/>
        </p:nvSpPr>
        <p:spPr>
          <a:xfrm>
            <a:off x="9690653" y="4098213"/>
            <a:ext cx="2253183" cy="8507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Достойный    награды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67" name="Овал 166"/>
          <p:cNvSpPr/>
          <p:nvPr/>
        </p:nvSpPr>
        <p:spPr>
          <a:xfrm>
            <a:off x="7351745" y="4122108"/>
            <a:ext cx="2253183" cy="8330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Готовый помочь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68" name="Овал 167"/>
          <p:cNvSpPr/>
          <p:nvPr/>
        </p:nvSpPr>
        <p:spPr>
          <a:xfrm>
            <a:off x="5020517" y="4117976"/>
            <a:ext cx="2253183" cy="8372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Отплыть от берега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69" name="Овал 168"/>
          <p:cNvSpPr/>
          <p:nvPr/>
        </p:nvSpPr>
        <p:spPr>
          <a:xfrm>
            <a:off x="2699230" y="4155497"/>
            <a:ext cx="2253183" cy="8167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Свежие новости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70" name="Овал 169"/>
          <p:cNvSpPr/>
          <p:nvPr/>
        </p:nvSpPr>
        <p:spPr>
          <a:xfrm>
            <a:off x="380421" y="4098214"/>
            <a:ext cx="2253183" cy="86549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Лечь поздно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71" name="Овал 170"/>
          <p:cNvSpPr/>
          <p:nvPr/>
        </p:nvSpPr>
        <p:spPr>
          <a:xfrm>
            <a:off x="7395491" y="2743205"/>
            <a:ext cx="2253183" cy="870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Писать грамотно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72" name="Овал 171"/>
          <p:cNvSpPr/>
          <p:nvPr/>
        </p:nvSpPr>
        <p:spPr>
          <a:xfrm>
            <a:off x="5089376" y="2740183"/>
            <a:ext cx="2253183" cy="86239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Совет матери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73" name="Овал 172"/>
          <p:cNvSpPr/>
          <p:nvPr/>
        </p:nvSpPr>
        <p:spPr>
          <a:xfrm>
            <a:off x="2677440" y="2798567"/>
            <a:ext cx="2253183" cy="804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Выбежав из комнаты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74" name="Овал 173"/>
          <p:cNvSpPr/>
          <p:nvPr/>
        </p:nvSpPr>
        <p:spPr>
          <a:xfrm>
            <a:off x="357060" y="2758809"/>
            <a:ext cx="2253183" cy="8473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Каждый гражданин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75" name="Овал 174"/>
          <p:cNvSpPr/>
          <p:nvPr/>
        </p:nvSpPr>
        <p:spPr>
          <a:xfrm>
            <a:off x="7366569" y="5473149"/>
            <a:ext cx="2253183" cy="8733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Говорить по- </a:t>
            </a:r>
            <a:r>
              <a:rPr lang="ru-RU" b="1" i="1" dirty="0" err="1" smtClean="0">
                <a:solidFill>
                  <a:schemeClr val="tx1"/>
                </a:solidFill>
              </a:rPr>
              <a:t>английски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76" name="Овал 175"/>
          <p:cNvSpPr/>
          <p:nvPr/>
        </p:nvSpPr>
        <p:spPr>
          <a:xfrm>
            <a:off x="9721519" y="2698029"/>
            <a:ext cx="2253183" cy="8990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Действо-</a:t>
            </a:r>
          </a:p>
          <a:p>
            <a:pPr algn="r"/>
            <a:r>
              <a:rPr lang="ru-RU" b="1" i="1" dirty="0" err="1" smtClean="0">
                <a:solidFill>
                  <a:schemeClr val="tx1"/>
                </a:solidFill>
              </a:rPr>
              <a:t>вать</a:t>
            </a:r>
            <a:r>
              <a:rPr lang="ru-RU" b="1" i="1" dirty="0" smtClean="0">
                <a:solidFill>
                  <a:schemeClr val="tx1"/>
                </a:solidFill>
              </a:rPr>
              <a:t> по плану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77" name="Овал 176"/>
          <p:cNvSpPr/>
          <p:nvPr/>
        </p:nvSpPr>
        <p:spPr>
          <a:xfrm>
            <a:off x="5006660" y="5474190"/>
            <a:ext cx="2253183" cy="8873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Вытереть насухо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78" name="Овал 177"/>
          <p:cNvSpPr/>
          <p:nvPr/>
        </p:nvSpPr>
        <p:spPr>
          <a:xfrm>
            <a:off x="2699229" y="5475658"/>
            <a:ext cx="2253183" cy="8859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Желание работать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79" name="Овал 178"/>
          <p:cNvSpPr/>
          <p:nvPr/>
        </p:nvSpPr>
        <p:spPr>
          <a:xfrm>
            <a:off x="9688617" y="5459046"/>
            <a:ext cx="2253183" cy="8862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Контроль за   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 исполнением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55" name="Овал 154"/>
          <p:cNvSpPr/>
          <p:nvPr/>
        </p:nvSpPr>
        <p:spPr>
          <a:xfrm>
            <a:off x="9680846" y="3138867"/>
            <a:ext cx="657781" cy="7335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10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9" name="Овал 158"/>
          <p:cNvSpPr/>
          <p:nvPr/>
        </p:nvSpPr>
        <p:spPr>
          <a:xfrm>
            <a:off x="9700489" y="4515353"/>
            <a:ext cx="657781" cy="7335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15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3" name="Овал 162"/>
          <p:cNvSpPr/>
          <p:nvPr/>
        </p:nvSpPr>
        <p:spPr>
          <a:xfrm>
            <a:off x="9583335" y="5886806"/>
            <a:ext cx="657781" cy="7335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20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0" name="Овал 149"/>
          <p:cNvSpPr/>
          <p:nvPr/>
        </p:nvSpPr>
        <p:spPr>
          <a:xfrm>
            <a:off x="7341289" y="4520895"/>
            <a:ext cx="706150" cy="7335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14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2" name="Овал 161"/>
          <p:cNvSpPr/>
          <p:nvPr/>
        </p:nvSpPr>
        <p:spPr>
          <a:xfrm>
            <a:off x="7336889" y="5853097"/>
            <a:ext cx="657781" cy="733559"/>
          </a:xfrm>
          <a:prstGeom prst="ellipse">
            <a:avLst/>
          </a:prstGeom>
          <a:solidFill>
            <a:srgbClr val="FA57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19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4" name="Овал 153"/>
          <p:cNvSpPr/>
          <p:nvPr/>
        </p:nvSpPr>
        <p:spPr>
          <a:xfrm>
            <a:off x="7326897" y="3138867"/>
            <a:ext cx="657781" cy="733559"/>
          </a:xfrm>
          <a:prstGeom prst="ellipse">
            <a:avLst/>
          </a:prstGeom>
          <a:solidFill>
            <a:srgbClr val="D05C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9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53" name="Овал 152"/>
          <p:cNvSpPr/>
          <p:nvPr/>
        </p:nvSpPr>
        <p:spPr>
          <a:xfrm>
            <a:off x="4997820" y="3111267"/>
            <a:ext cx="657781" cy="7335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8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58" name="Овал 157"/>
          <p:cNvSpPr/>
          <p:nvPr/>
        </p:nvSpPr>
        <p:spPr>
          <a:xfrm>
            <a:off x="5030458" y="4476628"/>
            <a:ext cx="657781" cy="733559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61" name="Овал 160"/>
          <p:cNvSpPr/>
          <p:nvPr/>
        </p:nvSpPr>
        <p:spPr>
          <a:xfrm>
            <a:off x="5016545" y="5879547"/>
            <a:ext cx="657781" cy="7335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18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0" name="Овал 159"/>
          <p:cNvSpPr/>
          <p:nvPr/>
        </p:nvSpPr>
        <p:spPr>
          <a:xfrm>
            <a:off x="2657164" y="5857900"/>
            <a:ext cx="657781" cy="7335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17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7" name="Овал 156"/>
          <p:cNvSpPr/>
          <p:nvPr/>
        </p:nvSpPr>
        <p:spPr>
          <a:xfrm>
            <a:off x="2678550" y="4476628"/>
            <a:ext cx="657781" cy="73355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12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2" name="Овал 151"/>
          <p:cNvSpPr/>
          <p:nvPr/>
        </p:nvSpPr>
        <p:spPr>
          <a:xfrm>
            <a:off x="2678551" y="3111268"/>
            <a:ext cx="657781" cy="73355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7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56" name="Овал 155"/>
          <p:cNvSpPr/>
          <p:nvPr/>
        </p:nvSpPr>
        <p:spPr>
          <a:xfrm>
            <a:off x="314794" y="4476628"/>
            <a:ext cx="657781" cy="7335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11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314794" y="3107726"/>
            <a:ext cx="657781" cy="7335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64" name="Овал 163"/>
          <p:cNvSpPr/>
          <p:nvPr/>
        </p:nvSpPr>
        <p:spPr>
          <a:xfrm>
            <a:off x="344473" y="5879546"/>
            <a:ext cx="657781" cy="733559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16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0" name="Овальная выноска 179"/>
          <p:cNvSpPr/>
          <p:nvPr/>
        </p:nvSpPr>
        <p:spPr>
          <a:xfrm>
            <a:off x="7434990" y="844447"/>
            <a:ext cx="2352031" cy="513859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управление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1" name="Овальная выноска 180"/>
          <p:cNvSpPr/>
          <p:nvPr/>
        </p:nvSpPr>
        <p:spPr>
          <a:xfrm>
            <a:off x="7496726" y="4925581"/>
            <a:ext cx="2352031" cy="513859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примыкание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2" name="Овальная выноска 181"/>
          <p:cNvSpPr/>
          <p:nvPr/>
        </p:nvSpPr>
        <p:spPr>
          <a:xfrm>
            <a:off x="5135878" y="4932586"/>
            <a:ext cx="2352031" cy="513859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примыкание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3" name="Овальная выноска 182"/>
          <p:cNvSpPr/>
          <p:nvPr/>
        </p:nvSpPr>
        <p:spPr>
          <a:xfrm>
            <a:off x="2791004" y="4919685"/>
            <a:ext cx="2352031" cy="513859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примыкание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4" name="Овальная выноска 183"/>
          <p:cNvSpPr/>
          <p:nvPr/>
        </p:nvSpPr>
        <p:spPr>
          <a:xfrm>
            <a:off x="413491" y="4935127"/>
            <a:ext cx="2352031" cy="513859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управление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5" name="Овальная выноска 184"/>
          <p:cNvSpPr/>
          <p:nvPr/>
        </p:nvSpPr>
        <p:spPr>
          <a:xfrm>
            <a:off x="5163331" y="834192"/>
            <a:ext cx="2352031" cy="513859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примыкание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6" name="Овальная выноска 185"/>
          <p:cNvSpPr/>
          <p:nvPr/>
        </p:nvSpPr>
        <p:spPr>
          <a:xfrm>
            <a:off x="9717174" y="4915729"/>
            <a:ext cx="2352031" cy="513859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управление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7" name="Овальная выноска 186"/>
          <p:cNvSpPr/>
          <p:nvPr/>
        </p:nvSpPr>
        <p:spPr>
          <a:xfrm>
            <a:off x="5049129" y="3604117"/>
            <a:ext cx="2352031" cy="513859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управление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8" name="Овальная выноска 187"/>
          <p:cNvSpPr/>
          <p:nvPr/>
        </p:nvSpPr>
        <p:spPr>
          <a:xfrm>
            <a:off x="330824" y="2226325"/>
            <a:ext cx="2352031" cy="513859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согласование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9" name="Овальная выноска 188"/>
          <p:cNvSpPr/>
          <p:nvPr/>
        </p:nvSpPr>
        <p:spPr>
          <a:xfrm>
            <a:off x="9654939" y="867332"/>
            <a:ext cx="2352031" cy="513859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согласование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0" name="Овальная выноска 189"/>
          <p:cNvSpPr/>
          <p:nvPr/>
        </p:nvSpPr>
        <p:spPr>
          <a:xfrm>
            <a:off x="2665776" y="3652098"/>
            <a:ext cx="2352031" cy="513859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согласование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1" name="Овальная выноска 190"/>
          <p:cNvSpPr/>
          <p:nvPr/>
        </p:nvSpPr>
        <p:spPr>
          <a:xfrm>
            <a:off x="9595742" y="2200131"/>
            <a:ext cx="2352031" cy="513859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управление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2" name="Овальная выноска 191"/>
          <p:cNvSpPr/>
          <p:nvPr/>
        </p:nvSpPr>
        <p:spPr>
          <a:xfrm>
            <a:off x="7319143" y="2173157"/>
            <a:ext cx="2352031" cy="513859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примыкание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3" name="Овальная выноска 192"/>
          <p:cNvSpPr/>
          <p:nvPr/>
        </p:nvSpPr>
        <p:spPr>
          <a:xfrm>
            <a:off x="5013029" y="2204188"/>
            <a:ext cx="2352031" cy="513859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управление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4" name="Овальная выноска 193"/>
          <p:cNvSpPr/>
          <p:nvPr/>
        </p:nvSpPr>
        <p:spPr>
          <a:xfrm>
            <a:off x="2648968" y="2207700"/>
            <a:ext cx="2352031" cy="513859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управление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5" name="Овальная выноска 194"/>
          <p:cNvSpPr/>
          <p:nvPr/>
        </p:nvSpPr>
        <p:spPr>
          <a:xfrm>
            <a:off x="325409" y="3710481"/>
            <a:ext cx="2352031" cy="513859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примыкание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6" name="Овальная выноска 195"/>
          <p:cNvSpPr/>
          <p:nvPr/>
        </p:nvSpPr>
        <p:spPr>
          <a:xfrm>
            <a:off x="9572621" y="3590033"/>
            <a:ext cx="2352031" cy="513859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управление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7" name="Овальная выноска 196"/>
          <p:cNvSpPr/>
          <p:nvPr/>
        </p:nvSpPr>
        <p:spPr>
          <a:xfrm>
            <a:off x="7374731" y="3550174"/>
            <a:ext cx="2352031" cy="513859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примыкание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413491" y="284976"/>
            <a:ext cx="11511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Определите способ связи в словосочетаниях.(Нажмите на номер. Чтобы узнать ответ, нажмите на появившееся окно со словосочетанием.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7" name="Стрелка вправо 66">
            <a:hlinkClick r:id="" action="ppaction://hlinkshowjump?jump=nextslide"/>
          </p:cNvPr>
          <p:cNvSpPr/>
          <p:nvPr/>
        </p:nvSpPr>
        <p:spPr>
          <a:xfrm>
            <a:off x="11282484" y="315105"/>
            <a:ext cx="724486" cy="4360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82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</p:childTnLst>
        </p:cTn>
      </p:par>
    </p:tnLst>
    <p:bldLst>
      <p:bldP spid="12" grpId="0" animBg="1"/>
      <p:bldP spid="88" grpId="0" animBg="1"/>
      <p:bldP spid="139" grpId="0" animBg="1"/>
      <p:bldP spid="139" grpId="1" animBg="1"/>
      <p:bldP spid="141" grpId="0" animBg="1"/>
      <p:bldP spid="143" grpId="0" animBg="1"/>
      <p:bldP spid="146" grpId="0" animBg="1"/>
      <p:bldP spid="148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78"/>
            <a:ext cx="12192000" cy="7160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205133" y="517690"/>
            <a:ext cx="146022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Словосочетание – это сочетание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двух или более знаменательных слов,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связанных друг с другом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 по смыслу и грамматически.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(большой дом, слишком долго)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В отличие от предложении словосочетание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не имеет грамматическую основу,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то есть подлежащее и сказуемое.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(Весна наступила. Мы пришли.)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10778782" y="299641"/>
            <a:ext cx="724486" cy="4360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25" b="84504" l="9971" r="927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33" y="3575377"/>
            <a:ext cx="4270868" cy="404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3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11" y="0"/>
            <a:ext cx="12191999" cy="7039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3910231" y="745587"/>
            <a:ext cx="4596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Укажите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smtClean="0">
                <a:solidFill>
                  <a:srgbClr val="FFFF00"/>
                </a:solidFill>
              </a:rPr>
              <a:t>лишнее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0762" y="2221614"/>
            <a:ext cx="3024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Воздух чист</a:t>
            </a:r>
            <a:endParaRPr lang="ru-RU" sz="4000" i="1" dirty="0">
              <a:solidFill>
                <a:schemeClr val="bg1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1315330" y="2321169"/>
            <a:ext cx="464234" cy="45016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382152" y="4149595"/>
            <a:ext cx="464234" cy="45016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82151" y="3235382"/>
            <a:ext cx="464234" cy="45016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382151" y="5144287"/>
            <a:ext cx="464234" cy="45016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70762" y="3106522"/>
            <a:ext cx="4481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Легко дышится</a:t>
            </a:r>
            <a:endParaRPr lang="ru-RU" sz="4000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0762" y="4149595"/>
            <a:ext cx="4481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Весенняя свежесть</a:t>
            </a:r>
            <a:endParaRPr lang="ru-RU" sz="4000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3798" y="5092504"/>
            <a:ext cx="5155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И следом печальным</a:t>
            </a:r>
            <a:endParaRPr lang="ru-RU" sz="4000" i="1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25" b="84504" l="9971" r="927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684" y="2925012"/>
            <a:ext cx="5000479" cy="4731636"/>
          </a:xfrm>
          <a:prstGeom prst="rect">
            <a:avLst/>
          </a:prstGeom>
        </p:spPr>
      </p:pic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10750647" y="808359"/>
            <a:ext cx="724486" cy="4360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98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2EE44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A09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A09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A09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11" y="0"/>
            <a:ext cx="12191999" cy="7039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3910231" y="745587"/>
            <a:ext cx="4596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Укажите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smtClean="0">
                <a:solidFill>
                  <a:srgbClr val="FFFF00"/>
                </a:solidFill>
              </a:rPr>
              <a:t>лишнее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3798" y="2091820"/>
            <a:ext cx="4906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Вились в беспорядке</a:t>
            </a:r>
            <a:endParaRPr lang="ru-RU" sz="4000" i="1" dirty="0">
              <a:solidFill>
                <a:schemeClr val="bg1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1382151" y="4278455"/>
            <a:ext cx="464234" cy="45016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382151" y="2191978"/>
            <a:ext cx="464234" cy="45016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82151" y="3235382"/>
            <a:ext cx="464234" cy="45016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382151" y="5144287"/>
            <a:ext cx="464234" cy="45016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70762" y="3106522"/>
            <a:ext cx="4481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Усталый странник</a:t>
            </a:r>
            <a:endParaRPr lang="ru-RU" sz="4000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0762" y="4121224"/>
            <a:ext cx="4481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В течение года</a:t>
            </a:r>
            <a:endParaRPr lang="ru-RU" sz="4000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3798" y="5092504"/>
            <a:ext cx="5155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Назвать точно</a:t>
            </a:r>
            <a:endParaRPr lang="ru-RU" sz="4000" i="1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25" b="84504" l="9971" r="927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684" y="2925012"/>
            <a:ext cx="5000479" cy="4731636"/>
          </a:xfrm>
          <a:prstGeom prst="rect">
            <a:avLst/>
          </a:prstGeom>
        </p:spPr>
      </p:pic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10849121" y="527538"/>
            <a:ext cx="724486" cy="4360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81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A0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A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A09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2EE44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11" y="0"/>
            <a:ext cx="12191999" cy="7039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3910231" y="745587"/>
            <a:ext cx="4596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Укажите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smtClean="0">
                <a:solidFill>
                  <a:srgbClr val="FFFF00"/>
                </a:solidFill>
              </a:rPr>
              <a:t>лишнее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3798" y="2091820"/>
            <a:ext cx="4906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Идти спотыкаясь</a:t>
            </a:r>
            <a:endParaRPr lang="ru-RU" sz="4000" i="1" dirty="0">
              <a:solidFill>
                <a:schemeClr val="bg1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1382151" y="5208882"/>
            <a:ext cx="464234" cy="45016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382151" y="2191978"/>
            <a:ext cx="464234" cy="45016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82151" y="3235382"/>
            <a:ext cx="464234" cy="45016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382151" y="4278786"/>
            <a:ext cx="464234" cy="45016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70761" y="3106522"/>
            <a:ext cx="4879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Симптомы болезни</a:t>
            </a:r>
            <a:endParaRPr lang="ru-RU" sz="4000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0130" y="5121876"/>
            <a:ext cx="540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Ташкентское метро</a:t>
            </a:r>
            <a:endParaRPr lang="ru-RU" sz="4000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3630" y="4107174"/>
            <a:ext cx="5155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Я вышел</a:t>
            </a:r>
            <a:endParaRPr lang="ru-RU" sz="4000" i="1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25" b="84504" l="9971" r="927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684" y="2925012"/>
            <a:ext cx="5000479" cy="4731636"/>
          </a:xfrm>
          <a:prstGeom prst="rect">
            <a:avLst/>
          </a:prstGeom>
        </p:spPr>
      </p:pic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10891324" y="745587"/>
            <a:ext cx="724486" cy="4360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21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A0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A09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2EE44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A09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11" y="0"/>
            <a:ext cx="12191999" cy="7039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3910231" y="745587"/>
            <a:ext cx="4596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Укажите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dirty="0" smtClean="0">
                <a:solidFill>
                  <a:srgbClr val="FFFF00"/>
                </a:solidFill>
              </a:rPr>
              <a:t>лишнее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3798" y="2091820"/>
            <a:ext cx="4906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Звали вперед</a:t>
            </a:r>
            <a:endParaRPr lang="ru-RU" sz="4000" i="1" dirty="0">
              <a:solidFill>
                <a:schemeClr val="bg1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1382151" y="5208882"/>
            <a:ext cx="464234" cy="45016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382151" y="2191978"/>
            <a:ext cx="464234" cy="45016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82151" y="3235382"/>
            <a:ext cx="464234" cy="45016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1382151" y="4278786"/>
            <a:ext cx="464234" cy="45016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70761" y="3106522"/>
            <a:ext cx="4879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Голова закружилась</a:t>
            </a:r>
            <a:endParaRPr lang="ru-RU" sz="4000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0130" y="5121876"/>
            <a:ext cx="5856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Смелых первопроходцев</a:t>
            </a:r>
            <a:endParaRPr lang="ru-RU" sz="4000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3629" y="4107174"/>
            <a:ext cx="5583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bg1"/>
                </a:solidFill>
              </a:rPr>
              <a:t>Действовать по плану</a:t>
            </a:r>
            <a:endParaRPr lang="ru-RU" sz="4000" i="1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25" b="84504" l="9971" r="927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684" y="2925012"/>
            <a:ext cx="5000479" cy="4731636"/>
          </a:xfrm>
          <a:prstGeom prst="rect">
            <a:avLst/>
          </a:prstGeom>
        </p:spPr>
      </p:pic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10891324" y="745587"/>
            <a:ext cx="724486" cy="4360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85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A0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2EE44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A09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1A09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78"/>
            <a:ext cx="12192000" cy="716045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669279" y="5497529"/>
            <a:ext cx="198354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669279" y="5497529"/>
            <a:ext cx="1983545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669279" y="5387926"/>
            <a:ext cx="1983545" cy="2225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10778782" y="299641"/>
            <a:ext cx="724486" cy="4360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84" y="299641"/>
            <a:ext cx="8240738" cy="61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9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11" y="0"/>
            <a:ext cx="12191999" cy="70393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8" t="19146" r="12383"/>
          <a:stretch/>
        </p:blipFill>
        <p:spPr>
          <a:xfrm>
            <a:off x="2045668" y="1692473"/>
            <a:ext cx="6011016" cy="4529813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6960865" y="1949483"/>
            <a:ext cx="924126" cy="2662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ответ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14490" y="1701155"/>
            <a:ext cx="4344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Угадайте фразеологизм по картинке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58574" y="1789134"/>
            <a:ext cx="2912012" cy="214554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b="1" i="1" dirty="0" smtClean="0">
                <a:solidFill>
                  <a:srgbClr val="002060"/>
                </a:solidFill>
              </a:rPr>
              <a:t>   Кабинет    директора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278423" y="202447"/>
            <a:ext cx="10972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Укажите наречное словосочетание.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За правильным ответом скрывается картинка,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по которой вы должны угадать фразеологизм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68418" y="23071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6764824" y="967391"/>
            <a:ext cx="4503398" cy="1361852"/>
            <a:chOff x="6764824" y="967391"/>
            <a:chExt cx="4503398" cy="1361852"/>
          </a:xfrm>
        </p:grpSpPr>
        <p:sp>
          <p:nvSpPr>
            <p:cNvPr id="19" name="Овальная выноска 18"/>
            <p:cNvSpPr/>
            <p:nvPr/>
          </p:nvSpPr>
          <p:spPr>
            <a:xfrm>
              <a:off x="6960865" y="967391"/>
              <a:ext cx="3816448" cy="1032368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764824" y="1252025"/>
              <a:ext cx="4503398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b="1" cap="none" spc="0" dirty="0" smtClean="0">
                  <a:ln/>
                  <a:solidFill>
                    <a:srgbClr val="FF3300"/>
                  </a:solidFill>
                  <a:effectLst/>
                </a:rPr>
                <a:t>Стреляный воробей</a:t>
              </a:r>
            </a:p>
            <a:p>
              <a:pPr algn="ctr"/>
              <a:r>
                <a:rPr lang="ru-RU" dirty="0" smtClean="0"/>
                <a:t>(Очень </a:t>
              </a:r>
              <a:r>
                <a:rPr lang="ru-RU" dirty="0"/>
                <a:t>опытный </a:t>
              </a:r>
              <a:r>
                <a:rPr lang="ru-RU" dirty="0" smtClean="0"/>
                <a:t>человек)</a:t>
              </a:r>
              <a:endParaRPr lang="ru-RU" b="1" cap="none" spc="0" dirty="0" smtClean="0">
                <a:ln/>
                <a:solidFill>
                  <a:srgbClr val="FF3300"/>
                </a:solidFill>
                <a:effectLst/>
              </a:endParaRPr>
            </a:p>
            <a:p>
              <a:pPr algn="ctr"/>
              <a:endParaRPr lang="ru-RU" sz="2800" b="1" cap="none" spc="0" dirty="0">
                <a:ln/>
                <a:solidFill>
                  <a:srgbClr val="FF3300"/>
                </a:solidFill>
                <a:effectLst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5048981" y="4031585"/>
            <a:ext cx="2912012" cy="2123094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b="1" i="1" dirty="0" smtClean="0">
                <a:solidFill>
                  <a:srgbClr val="002060"/>
                </a:solidFill>
              </a:rPr>
              <a:t>   То место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03513" y="4031585"/>
            <a:ext cx="2912012" cy="212309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b="1" i="1" dirty="0" smtClean="0">
                <a:solidFill>
                  <a:srgbClr val="002060"/>
                </a:solidFill>
              </a:rPr>
              <a:t>Огромная   скорость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62" y="3043405"/>
            <a:ext cx="857250" cy="9525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529" y="5269786"/>
            <a:ext cx="857250" cy="9525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82" y="5093131"/>
            <a:ext cx="857250" cy="9525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096115" y="1809884"/>
            <a:ext cx="2912012" cy="2131647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   Очень 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  хочется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44" name="Стрелка вправо 43">
            <a:hlinkClick r:id="" action="ppaction://hlinkshowjump?jump=nextslide"/>
          </p:cNvPr>
          <p:cNvSpPr/>
          <p:nvPr/>
        </p:nvSpPr>
        <p:spPr>
          <a:xfrm>
            <a:off x="10833584" y="5827582"/>
            <a:ext cx="724486" cy="4360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4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11" y="0"/>
            <a:ext cx="12191999" cy="70393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371" y="1519311"/>
            <a:ext cx="6147583" cy="4417256"/>
          </a:xfrm>
          <a:prstGeom prst="rect">
            <a:avLst/>
          </a:prstGeom>
        </p:spPr>
      </p:pic>
      <p:sp>
        <p:nvSpPr>
          <p:cNvPr id="39" name="Скругленный прямоугольник 38"/>
          <p:cNvSpPr/>
          <p:nvPr/>
        </p:nvSpPr>
        <p:spPr>
          <a:xfrm>
            <a:off x="7321656" y="1706746"/>
            <a:ext cx="996315" cy="5769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ответ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14490" y="1701155"/>
            <a:ext cx="4344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Угадайте фразеологизм по </a:t>
            </a:r>
            <a:r>
              <a:rPr lang="ru-RU" sz="2000" b="1" dirty="0" err="1" smtClean="0">
                <a:solidFill>
                  <a:srgbClr val="002060"/>
                </a:solidFill>
              </a:rPr>
              <a:t>кртинке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567374" y="308345"/>
            <a:ext cx="10972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Укажите именное словосочетание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68418" y="23071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455157" y="3781473"/>
            <a:ext cx="2912012" cy="213164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   Прошёл замечательно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61847" y="3781473"/>
            <a:ext cx="2912012" cy="213164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Финишировали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    первыми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78" y="2707301"/>
            <a:ext cx="857250" cy="9525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29" y="4847296"/>
            <a:ext cx="857250" cy="9525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846" y="4847296"/>
            <a:ext cx="857250" cy="9525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814491" y="1572845"/>
            <a:ext cx="434427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Угадайте фразеологизм по картинке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819813" y="879229"/>
            <a:ext cx="3816448" cy="1584501"/>
            <a:chOff x="6682229" y="891224"/>
            <a:chExt cx="3816448" cy="1584501"/>
          </a:xfrm>
        </p:grpSpPr>
        <p:sp>
          <p:nvSpPr>
            <p:cNvPr id="38" name="Овальная выноска 37"/>
            <p:cNvSpPr/>
            <p:nvPr/>
          </p:nvSpPr>
          <p:spPr>
            <a:xfrm>
              <a:off x="6682229" y="891224"/>
              <a:ext cx="3816448" cy="1584501"/>
            </a:xfrm>
            <a:prstGeom prst="wedgeEllipse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6979474" y="1154767"/>
              <a:ext cx="3165231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Съесть собаку</a:t>
              </a:r>
            </a:p>
            <a:p>
              <a:pPr algn="ctr"/>
              <a:r>
                <a:rPr lang="ru-RU" sz="2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</a:rPr>
                <a:t>(означает</a:t>
              </a:r>
              <a:r>
                <a:rPr lang="ru-RU" sz="2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</a:rPr>
                <a:t>, что </a:t>
              </a:r>
              <a:r>
                <a:rPr lang="ru-RU" sz="2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</a:rPr>
                <a:t>человек</a:t>
              </a:r>
            </a:p>
            <a:p>
              <a:pPr algn="ctr"/>
              <a:r>
                <a:rPr lang="ru-RU" sz="2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</a:rPr>
                <a:t> </a:t>
              </a:r>
              <a:r>
                <a:rPr lang="ru-RU" sz="2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</a:rPr>
                <a:t>мастер своего </a:t>
              </a:r>
              <a:r>
                <a:rPr lang="ru-RU" sz="2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</a:rPr>
                <a:t>дела)</a:t>
              </a:r>
              <a:endParaRPr lang="ru-RU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5455157" y="1615883"/>
            <a:ext cx="2912012" cy="213164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   Приход 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   весны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61847" y="1610610"/>
            <a:ext cx="2912012" cy="213164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Сорвать аплодисменты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40" name="Стрелка вправо 39">
            <a:hlinkClick r:id="" action="ppaction://hlinkshowjump?jump=nextslide"/>
          </p:cNvPr>
          <p:cNvSpPr/>
          <p:nvPr/>
        </p:nvSpPr>
        <p:spPr>
          <a:xfrm>
            <a:off x="10680893" y="5799796"/>
            <a:ext cx="724486" cy="4360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13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449</Words>
  <Application>Microsoft Office PowerPoint</Application>
  <PresentationFormat>Широкоэкранный</PresentationFormat>
  <Paragraphs>176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Оксана Бондаренко</cp:lastModifiedBy>
  <cp:revision>58</cp:revision>
  <dcterms:created xsi:type="dcterms:W3CDTF">2020-08-25T05:36:00Z</dcterms:created>
  <dcterms:modified xsi:type="dcterms:W3CDTF">2022-04-18T16:15:20Z</dcterms:modified>
</cp:coreProperties>
</file>