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1" r:id="rId18"/>
    <p:sldId id="302" r:id="rId19"/>
    <p:sldId id="303" r:id="rId20"/>
    <p:sldId id="304" r:id="rId21"/>
    <p:sldId id="306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FEE4C"/>
    <a:srgbClr val="FF3399"/>
    <a:srgbClr val="CB2B0B"/>
    <a:srgbClr val="C9C400"/>
    <a:srgbClr val="066A10"/>
    <a:srgbClr val="D07C00"/>
    <a:srgbClr val="9E228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364" autoAdjust="0"/>
  </p:normalViewPr>
  <p:slideViewPr>
    <p:cSldViewPr>
      <p:cViewPr varScale="1">
        <p:scale>
          <a:sx n="75" d="100"/>
          <a:sy n="75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1485-1BC7-465A-B8CC-A6E88652C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9E8A-674E-4023-BB15-972C98585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6A3-2FF8-448C-BF5D-44D59E0FD1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5DEFCC-AF96-4748-B320-B69D4C7346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DAAD-CE9E-4E06-A7B4-ADA07DDDC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0CA2-6284-416D-8FE6-B308CE3B3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6168-B866-47E3-BA0C-797F12463E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E27E-93AA-4174-BF76-55FCE717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1FB4-A8C4-4869-93E2-0B222B613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5635-C067-422E-AA1F-A7D041A84B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A683-B279-4882-AF2E-EA9018393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B204-3221-4D03-90AF-ADD2E3F50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27503-C763-44C5-A6B7-0F6C9B87E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13.xml"/><Relationship Id="rId26" Type="http://schemas.openxmlformats.org/officeDocument/2006/relationships/slide" Target="slide32.xml"/><Relationship Id="rId3" Type="http://schemas.openxmlformats.org/officeDocument/2006/relationships/slide" Target="slide10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4.xml"/><Relationship Id="rId12" Type="http://schemas.openxmlformats.org/officeDocument/2006/relationships/slide" Target="slide29.xml"/><Relationship Id="rId17" Type="http://schemas.openxmlformats.org/officeDocument/2006/relationships/slide" Target="slide6.xml"/><Relationship Id="rId25" Type="http://schemas.openxmlformats.org/officeDocument/2006/relationships/slide" Target="slide25.xml"/><Relationship Id="rId33" Type="http://schemas.openxmlformats.org/officeDocument/2006/relationships/slide" Target="slide35.xml"/><Relationship Id="rId2" Type="http://schemas.openxmlformats.org/officeDocument/2006/relationships/slide" Target="slide17.xml"/><Relationship Id="rId16" Type="http://schemas.openxmlformats.org/officeDocument/2006/relationships/slide" Target="slide31.xml"/><Relationship Id="rId20" Type="http://schemas.openxmlformats.org/officeDocument/2006/relationships/slide" Target="slide7.xml"/><Relationship Id="rId29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2.xml"/><Relationship Id="rId24" Type="http://schemas.openxmlformats.org/officeDocument/2006/relationships/slide" Target="slide20.xml"/><Relationship Id="rId32" Type="http://schemas.openxmlformats.org/officeDocument/2006/relationships/slide" Target="slide27.xml"/><Relationship Id="rId5" Type="http://schemas.openxmlformats.org/officeDocument/2006/relationships/slide" Target="slide18.xml"/><Relationship Id="rId15" Type="http://schemas.openxmlformats.org/officeDocument/2006/relationships/slide" Target="slide24.xml"/><Relationship Id="rId23" Type="http://schemas.openxmlformats.org/officeDocument/2006/relationships/slide" Target="slide33.xml"/><Relationship Id="rId28" Type="http://schemas.openxmlformats.org/officeDocument/2006/relationships/slide" Target="slide8.xml"/><Relationship Id="rId10" Type="http://schemas.openxmlformats.org/officeDocument/2006/relationships/slide" Target="slide5.xml"/><Relationship Id="rId19" Type="http://schemas.openxmlformats.org/officeDocument/2006/relationships/slide" Target="slide14.xml"/><Relationship Id="rId31" Type="http://schemas.openxmlformats.org/officeDocument/2006/relationships/slide" Target="slide28.xml"/><Relationship Id="rId4" Type="http://schemas.openxmlformats.org/officeDocument/2006/relationships/slide" Target="slide3.xml"/><Relationship Id="rId9" Type="http://schemas.openxmlformats.org/officeDocument/2006/relationships/slide" Target="slide12.xml"/><Relationship Id="rId14" Type="http://schemas.openxmlformats.org/officeDocument/2006/relationships/slide" Target="slide30.xml"/><Relationship Id="rId22" Type="http://schemas.openxmlformats.org/officeDocument/2006/relationships/slide" Target="slide26.xml"/><Relationship Id="rId27" Type="http://schemas.openxmlformats.org/officeDocument/2006/relationships/slide" Target="slide9.xml"/><Relationship Id="rId30" Type="http://schemas.openxmlformats.org/officeDocument/2006/relationships/slide" Target="slide15.xml"/><Relationship Id="rId8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28600"/>
            <a:ext cx="670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00FF"/>
                </a:solidFill>
                <a:latin typeface="Bookman Old Style" pitchFamily="18" charset="0"/>
              </a:rPr>
              <a:t>Викторина</a:t>
            </a:r>
          </a:p>
          <a:p>
            <a:pPr algn="ctr"/>
            <a:r>
              <a:rPr lang="ru-RU" sz="4800" b="1" i="1" dirty="0" smtClean="0">
                <a:solidFill>
                  <a:srgbClr val="0000FF"/>
                </a:solidFill>
                <a:latin typeface="Bookman Old Style" pitchFamily="18" charset="0"/>
              </a:rPr>
              <a:t>«Приключения Электроника»</a:t>
            </a:r>
            <a:endParaRPr lang="ru-RU" sz="4800" b="1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pic>
        <p:nvPicPr>
          <p:cNvPr id="6" name="Рисунок 5" descr="девочка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990600"/>
            <a:ext cx="1828800" cy="2346152"/>
          </a:xfrm>
          <a:prstGeom prst="rect">
            <a:avLst/>
          </a:prstGeom>
        </p:spPr>
      </p:pic>
      <p:pic>
        <p:nvPicPr>
          <p:cNvPr id="7" name="Рисунок 6" descr="детие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9703"/>
          <a:stretch>
            <a:fillRect/>
          </a:stretch>
        </p:blipFill>
        <p:spPr>
          <a:xfrm>
            <a:off x="533400" y="1066800"/>
            <a:ext cx="1184524" cy="2400300"/>
          </a:xfrm>
          <a:prstGeom prst="rect">
            <a:avLst/>
          </a:prstGeom>
        </p:spPr>
      </p:pic>
      <p:pic>
        <p:nvPicPr>
          <p:cNvPr id="35842" name="Picture 2" descr="http://static.ozone.ru/multimedia/books_covers/1011892238.jpg"/>
          <p:cNvPicPr>
            <a:picLocks noChangeAspect="1" noChangeArrowheads="1"/>
          </p:cNvPicPr>
          <p:nvPr/>
        </p:nvPicPr>
        <p:blipFill>
          <a:blip r:embed="rId4" cstate="print"/>
          <a:srcRect b="12421"/>
          <a:stretch>
            <a:fillRect/>
          </a:stretch>
        </p:blipFill>
        <p:spPr bwMode="auto">
          <a:xfrm>
            <a:off x="2362200" y="2590800"/>
            <a:ext cx="44196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1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1981200"/>
            <a:ext cx="4191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>
                <a:latin typeface="Bookman Old Style" pitchFamily="18" charset="0"/>
              </a:rPr>
              <a:t>Ой, а этот вопрос куда-то убежал… Увы, жизнь несправедлива, вы пропускаете ход.</a:t>
            </a:r>
            <a:endParaRPr lang="ru-RU" sz="3600" i="1" dirty="0">
              <a:latin typeface="Bookman Old Style" pitchFamily="18" charset="0"/>
            </a:endParaRPr>
          </a:p>
        </p:txBody>
      </p:sp>
      <p:pic>
        <p:nvPicPr>
          <p:cNvPr id="6" name="Рисунок 5" descr="солнце спит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524000"/>
            <a:ext cx="3352800" cy="3020541"/>
          </a:xfrm>
          <a:prstGeom prst="rect">
            <a:avLst/>
          </a:prstGeom>
        </p:spPr>
      </p:pic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6324600" y="5257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2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2209800"/>
            <a:ext cx="95256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Какие деревья росли под окном профессора?</a:t>
            </a:r>
          </a:p>
          <a:p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04706" y="3733800"/>
            <a:ext cx="1415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0000FF"/>
                </a:solidFill>
                <a:latin typeface="Bookman Old Style" pitchFamily="18" charset="0"/>
              </a:rPr>
              <a:t>Дубы</a:t>
            </a:r>
            <a:endParaRPr lang="ru-RU" sz="3600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38200" y="5638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3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2743200"/>
            <a:ext cx="85004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 Почему в комнате так приятно пахло?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38400" y="4267200"/>
            <a:ext cx="57132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 </a:t>
            </a:r>
          </a:p>
          <a:p>
            <a:r>
              <a:rPr lang="ru-RU" sz="3600" dirty="0" smtClean="0"/>
              <a:t>Из-за генератора запахов</a:t>
            </a:r>
            <a:endParaRPr lang="ru-RU" sz="3600" dirty="0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38200" y="5638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2514600"/>
            <a:ext cx="6705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К какому виду транспорта никак не мог привыкнуть профессор?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86032" y="4419600"/>
            <a:ext cx="4558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/>
              <a:t>к воздушному такси </a:t>
            </a:r>
            <a:endParaRPr lang="ru-RU" sz="3600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4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219200" y="55626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667000"/>
            <a:ext cx="8377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 Как звали хирурга, друга Громова?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76145" y="3581400"/>
            <a:ext cx="22252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0000FF"/>
                </a:solidFill>
                <a:latin typeface="Bookman Old Style" pitchFamily="18" charset="0"/>
              </a:rPr>
              <a:t>Николай</a:t>
            </a:r>
            <a:endParaRPr lang="ru-RU" sz="3600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5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219200" y="55626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2362200"/>
            <a:ext cx="5943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Каким аппаратом воспользовался профессор для связи со своим знакомым? </a:t>
            </a:r>
            <a:r>
              <a:rPr lang="ru-RU" sz="3600" i="1" dirty="0" smtClean="0">
                <a:latin typeface="Bookman Old Style" pitchFamily="18" charset="0"/>
              </a:rPr>
              <a:t>…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3384" y="5105400"/>
            <a:ext cx="40364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/>
              <a:t>видеотелефоном</a:t>
            </a:r>
            <a:endParaRPr lang="ru-RU" sz="3600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6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219200" y="55626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6619" y="2286000"/>
            <a:ext cx="4792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/>
              <a:t>Как звали Громова?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27744" y="4114800"/>
            <a:ext cx="362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/>
              <a:t> Гель Иванович </a:t>
            </a:r>
            <a:endParaRPr lang="ru-RU" sz="3600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7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85800" y="3048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>
                <a:latin typeface="Times New Roman" pitchFamily="18" charset="0"/>
              </a:rPr>
              <a:t>1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idx="1"/>
          </p:nvPr>
        </p:nvSpPr>
        <p:spPr>
          <a:xfrm>
            <a:off x="2819400" y="381000"/>
            <a:ext cx="6096000" cy="3505200"/>
          </a:xfrm>
          <a:noFill/>
          <a:ln/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/>
              <a:t/>
            </a:r>
            <a:br>
              <a:rPr lang="ru-RU" sz="6000" dirty="0"/>
            </a:br>
            <a:r>
              <a:rPr lang="ru-RU" sz="6000" dirty="0"/>
              <a:t>Как заряжался Электроник?</a:t>
            </a: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9154" name="Picture 2" descr="https://openclipart.org/image/2400px/svg_to_png/61519/outle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124200"/>
            <a:ext cx="3962400" cy="39491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Oval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3400" y="457200"/>
            <a:ext cx="1828800" cy="12954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solidFill>
                  <a:srgbClr val="00CC00"/>
                </a:solidFill>
              </a:rPr>
              <a:t>2</a:t>
            </a:r>
            <a:endParaRPr lang="ru-RU" sz="8000" b="1" dirty="0">
              <a:solidFill>
                <a:srgbClr val="00CC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idx="1"/>
          </p:nvPr>
        </p:nvSpPr>
        <p:spPr>
          <a:xfrm>
            <a:off x="2362200" y="381000"/>
            <a:ext cx="6553200" cy="2667000"/>
          </a:xfrm>
          <a:noFill/>
          <a:ln/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Какую </a:t>
            </a:r>
            <a:r>
              <a:rPr lang="ru-RU" dirty="0"/>
              <a:t>процедуру нужно было пройти Электронику, когда он вылез из чемодана?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latin typeface="Bookman Old Style" pitchFamily="18" charset="0"/>
            </a:endParaRPr>
          </a:p>
        </p:txBody>
      </p:sp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>
            <a:off x="685800" y="3048000"/>
            <a:ext cx="8294688" cy="15113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5400" dirty="0" smtClean="0"/>
              <a:t>подкрепиться электрическим током</a:t>
            </a:r>
            <a:endParaRPr lang="ru-RU" sz="5400" kern="10" dirty="0">
              <a:ln w="9525">
                <a:solidFill>
                  <a:srgbClr val="006600"/>
                </a:solidFill>
                <a:round/>
                <a:headEnd/>
                <a:tailEnd/>
              </a:ln>
              <a:solidFill>
                <a:srgbClr val="AFFFAF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/>
      <p:bldP spid="389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Oval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66800" y="685800"/>
            <a:ext cx="2057400" cy="12192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>
                <a:solidFill>
                  <a:srgbClr val="00CC00"/>
                </a:solidFill>
              </a:rPr>
              <a:t>3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431925" y="1103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991" name="Rectangle 7"/>
          <p:cNvSpPr>
            <a:spLocks noGrp="1" noChangeArrowheads="1"/>
          </p:cNvSpPr>
          <p:nvPr>
            <p:ph idx="1"/>
          </p:nvPr>
        </p:nvSpPr>
        <p:spPr>
          <a:xfrm>
            <a:off x="3886200" y="457200"/>
            <a:ext cx="4800600" cy="2438400"/>
          </a:xfrm>
          <a:noFill/>
          <a:ln/>
        </p:spPr>
        <p:txBody>
          <a:bodyPr>
            <a:normAutofit/>
          </a:bodyPr>
          <a:lstStyle/>
          <a:p>
            <a:pPr>
              <a:buClr>
                <a:srgbClr val="006600"/>
              </a:buClr>
              <a:buFont typeface="Wingdings" pitchFamily="2" charset="2"/>
              <a:buNone/>
            </a:pPr>
            <a:r>
              <a:rPr lang="ru-RU" dirty="0" smtClean="0"/>
              <a:t>Как </a:t>
            </a:r>
            <a:r>
              <a:rPr lang="ru-RU" dirty="0"/>
              <a:t>Электроник убежал от профессора?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1992" name="WordArt 8"/>
          <p:cNvSpPr>
            <a:spLocks noChangeArrowheads="1" noChangeShapeType="1" noTextEdit="1"/>
          </p:cNvSpPr>
          <p:nvPr/>
        </p:nvSpPr>
        <p:spPr bwMode="auto">
          <a:xfrm>
            <a:off x="4267200" y="3581400"/>
            <a:ext cx="4248150" cy="18637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5400" kern="10" dirty="0" smtClean="0">
                <a:ln w="9525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AFFFAF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Через окно</a:t>
            </a:r>
            <a:endParaRPr lang="ru-RU" sz="5400" kern="10" dirty="0">
              <a:ln w="9525">
                <a:solidFill>
                  <a:srgbClr val="006600"/>
                </a:solidFill>
                <a:round/>
                <a:headEnd/>
                <a:tailEnd/>
              </a:ln>
              <a:solidFill>
                <a:srgbClr val="AFFFAF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Группа 60"/>
          <p:cNvGrpSpPr/>
          <p:nvPr/>
        </p:nvGrpSpPr>
        <p:grpSpPr>
          <a:xfrm>
            <a:off x="304800" y="228600"/>
            <a:ext cx="8534400" cy="5486400"/>
            <a:chOff x="152400" y="304800"/>
            <a:chExt cx="8534400" cy="5486400"/>
          </a:xfrm>
        </p:grpSpPr>
        <p:sp>
          <p:nvSpPr>
            <p:cNvPr id="32770" name="Rectangle 2"/>
            <p:cNvSpPr>
              <a:spLocks noChangeArrowheads="1"/>
            </p:cNvSpPr>
            <p:nvPr/>
          </p:nvSpPr>
          <p:spPr bwMode="auto">
            <a:xfrm>
              <a:off x="152400" y="304800"/>
              <a:ext cx="25146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Простые</a:t>
              </a:r>
            </a:p>
          </p:txBody>
        </p:sp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152400" y="1219200"/>
              <a:ext cx="25146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200" b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Профессор</a:t>
              </a:r>
              <a:endParaRPr lang="ru-RU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152400" y="2133600"/>
              <a:ext cx="25146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200" b="1" dirty="0" smtClean="0">
                  <a:solidFill>
                    <a:srgbClr val="00C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Электроник</a:t>
              </a:r>
              <a:endParaRPr lang="ru-RU" sz="32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2667000" y="21336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00CC00"/>
                  </a:solidFill>
                  <a:hlinkClick r:id="rId2" action="ppaction://hlinksldjump"/>
                </a:rPr>
                <a:t>1</a:t>
              </a:r>
              <a:endParaRPr lang="ru-RU" sz="6000" b="1" dirty="0">
                <a:solidFill>
                  <a:srgbClr val="00CC00"/>
                </a:solidFill>
              </a:endParaRPr>
            </a:p>
          </p:txBody>
        </p:sp>
        <p:sp>
          <p:nvSpPr>
            <p:cNvPr id="32774" name="Rectangle 6"/>
            <p:cNvSpPr>
              <a:spLocks noChangeArrowheads="1"/>
            </p:cNvSpPr>
            <p:nvPr/>
          </p:nvSpPr>
          <p:spPr bwMode="auto">
            <a:xfrm>
              <a:off x="2667000" y="12192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chemeClr val="accent2"/>
                  </a:solidFill>
                  <a:hlinkClick r:id="rId3" action="ppaction://hlinksldjump"/>
                </a:rPr>
                <a:t>1</a:t>
              </a:r>
              <a:endParaRPr lang="ru-RU" sz="6000" b="1" dirty="0">
                <a:solidFill>
                  <a:schemeClr val="accent2"/>
                </a:solidFill>
              </a:endParaRPr>
            </a:p>
          </p:txBody>
        </p:sp>
        <p:sp>
          <p:nvSpPr>
            <p:cNvPr id="32775" name="Rectangle 7"/>
            <p:cNvSpPr>
              <a:spLocks noChangeArrowheads="1"/>
            </p:cNvSpPr>
            <p:nvPr/>
          </p:nvSpPr>
          <p:spPr bwMode="auto">
            <a:xfrm>
              <a:off x="2667000" y="3048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4" action="ppaction://hlinksldjump"/>
                </a:rPr>
                <a:t>1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3581400" y="21336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00CC00"/>
                  </a:solidFill>
                  <a:hlinkClick r:id="rId5" action="ppaction://hlinksldjump"/>
                </a:rPr>
                <a:t>2</a:t>
              </a:r>
              <a:endParaRPr lang="ru-RU" sz="6000" b="1" dirty="0">
                <a:solidFill>
                  <a:srgbClr val="00CC00"/>
                </a:solidFill>
              </a:endParaRPr>
            </a:p>
          </p:txBody>
        </p:sp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3581400" y="12192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chemeClr val="accent2"/>
                  </a:solidFill>
                  <a:hlinkClick r:id="rId6" action="ppaction://hlinksldjump"/>
                </a:rPr>
                <a:t>2</a:t>
              </a:r>
              <a:endParaRPr lang="ru-RU" sz="6000" b="1" dirty="0">
                <a:solidFill>
                  <a:schemeClr val="accent2"/>
                </a:solidFill>
              </a:endParaRPr>
            </a:p>
          </p:txBody>
        </p: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3581400" y="3048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7" action="ppaction://hlinksldjump"/>
                </a:rPr>
                <a:t>2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79" name="Rectangle 11"/>
            <p:cNvSpPr>
              <a:spLocks noChangeArrowheads="1"/>
            </p:cNvSpPr>
            <p:nvPr/>
          </p:nvSpPr>
          <p:spPr bwMode="auto">
            <a:xfrm>
              <a:off x="4495800" y="21336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00CC00"/>
                  </a:solidFill>
                  <a:hlinkClick r:id="rId8" action="ppaction://hlinksldjump"/>
                </a:rPr>
                <a:t>3</a:t>
              </a:r>
              <a:endParaRPr lang="ru-RU" sz="6000" b="1" dirty="0">
                <a:solidFill>
                  <a:srgbClr val="00CC00"/>
                </a:solidFill>
              </a:endParaRPr>
            </a:p>
          </p:txBody>
        </p:sp>
        <p:sp>
          <p:nvSpPr>
            <p:cNvPr id="32780" name="Rectangle 12"/>
            <p:cNvSpPr>
              <a:spLocks noChangeArrowheads="1"/>
            </p:cNvSpPr>
            <p:nvPr/>
          </p:nvSpPr>
          <p:spPr bwMode="auto">
            <a:xfrm>
              <a:off x="4495800" y="12192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chemeClr val="accent2"/>
                  </a:solidFill>
                  <a:hlinkClick r:id="rId9" action="ppaction://hlinksldjump"/>
                </a:rPr>
                <a:t>3</a:t>
              </a:r>
              <a:endParaRPr lang="ru-RU" sz="6000" b="1" dirty="0">
                <a:solidFill>
                  <a:schemeClr val="accent2"/>
                </a:solidFill>
              </a:endParaRPr>
            </a:p>
          </p:txBody>
        </p:sp>
        <p:sp>
          <p:nvSpPr>
            <p:cNvPr id="32781" name="Rectangle 13"/>
            <p:cNvSpPr>
              <a:spLocks noChangeArrowheads="1"/>
            </p:cNvSpPr>
            <p:nvPr/>
          </p:nvSpPr>
          <p:spPr bwMode="auto">
            <a:xfrm>
              <a:off x="4495800" y="304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0" action="ppaction://hlinksldjump"/>
                </a:rPr>
                <a:t>3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83" name="Rectangle 15"/>
            <p:cNvSpPr>
              <a:spLocks noChangeArrowheads="1"/>
            </p:cNvSpPr>
            <p:nvPr/>
          </p:nvSpPr>
          <p:spPr bwMode="auto">
            <a:xfrm>
              <a:off x="152400" y="3048000"/>
              <a:ext cx="25146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200" b="1" dirty="0" smtClean="0">
                  <a:solidFill>
                    <a:srgbClr val="E5112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Продолжи…</a:t>
              </a:r>
              <a:endParaRPr lang="ru-RU" sz="3200" b="1" dirty="0">
                <a:solidFill>
                  <a:srgbClr val="E511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785" name="Rectangle 17"/>
            <p:cNvSpPr>
              <a:spLocks noChangeArrowheads="1"/>
            </p:cNvSpPr>
            <p:nvPr/>
          </p:nvSpPr>
          <p:spPr bwMode="auto">
            <a:xfrm>
              <a:off x="152400" y="4876800"/>
              <a:ext cx="25146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 smtClean="0">
                  <a:solidFill>
                    <a:srgbClr val="2707AD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Дополнительные</a:t>
              </a:r>
              <a:endParaRPr lang="ru-RU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2667000" y="30480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1" action="ppaction://hlinksldjump"/>
                </a:rPr>
                <a:t>1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89" name="Rectangle 21"/>
            <p:cNvSpPr>
              <a:spLocks noChangeArrowheads="1"/>
            </p:cNvSpPr>
            <p:nvPr/>
          </p:nvSpPr>
          <p:spPr bwMode="auto">
            <a:xfrm>
              <a:off x="2667000" y="48768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2" action="ppaction://hlinksldjump"/>
                </a:rPr>
                <a:t>1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91" name="Rectangle 23"/>
            <p:cNvSpPr>
              <a:spLocks noChangeArrowheads="1"/>
            </p:cNvSpPr>
            <p:nvPr/>
          </p:nvSpPr>
          <p:spPr bwMode="auto">
            <a:xfrm>
              <a:off x="3581400" y="30480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3" action="ppaction://hlinksldjump"/>
                </a:rPr>
                <a:t>2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93" name="Rectangle 25"/>
            <p:cNvSpPr>
              <a:spLocks noChangeArrowheads="1"/>
            </p:cNvSpPr>
            <p:nvPr/>
          </p:nvSpPr>
          <p:spPr bwMode="auto">
            <a:xfrm>
              <a:off x="3581400" y="4876800"/>
              <a:ext cx="9144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4" action="ppaction://hlinksldjump"/>
                </a:rPr>
                <a:t>2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95" name="Rectangle 27"/>
            <p:cNvSpPr>
              <a:spLocks noChangeArrowheads="1"/>
            </p:cNvSpPr>
            <p:nvPr/>
          </p:nvSpPr>
          <p:spPr bwMode="auto">
            <a:xfrm>
              <a:off x="4495800" y="30480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5" action="ppaction://hlinksldjump"/>
                </a:rPr>
                <a:t>3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98" name="Rectangle 30"/>
            <p:cNvSpPr>
              <a:spLocks noChangeArrowheads="1"/>
            </p:cNvSpPr>
            <p:nvPr/>
          </p:nvSpPr>
          <p:spPr bwMode="auto">
            <a:xfrm>
              <a:off x="4495800" y="4876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6" action="ppaction://hlinksldjump"/>
                </a:rPr>
                <a:t>3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799" name="Rectangle 31"/>
            <p:cNvSpPr>
              <a:spLocks noChangeArrowheads="1"/>
            </p:cNvSpPr>
            <p:nvPr/>
          </p:nvSpPr>
          <p:spPr bwMode="auto">
            <a:xfrm>
              <a:off x="5334000" y="304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7" action="ppaction://hlinksldjump"/>
                </a:rPr>
                <a:t>4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0" name="Rectangle 32"/>
            <p:cNvSpPr>
              <a:spLocks noChangeArrowheads="1"/>
            </p:cNvSpPr>
            <p:nvPr/>
          </p:nvSpPr>
          <p:spPr bwMode="auto">
            <a:xfrm>
              <a:off x="5334000" y="12192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8" action="ppaction://hlinksldjump"/>
                </a:rPr>
                <a:t>4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1" name="Rectangle 33"/>
            <p:cNvSpPr>
              <a:spLocks noChangeArrowheads="1"/>
            </p:cNvSpPr>
            <p:nvPr/>
          </p:nvSpPr>
          <p:spPr bwMode="auto">
            <a:xfrm>
              <a:off x="6172200" y="12192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19" action="ppaction://hlinksldjump"/>
                </a:rPr>
                <a:t>5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2" name="Rectangle 34"/>
            <p:cNvSpPr>
              <a:spLocks noChangeArrowheads="1"/>
            </p:cNvSpPr>
            <p:nvPr/>
          </p:nvSpPr>
          <p:spPr bwMode="auto">
            <a:xfrm>
              <a:off x="6172200" y="304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0" action="ppaction://hlinksldjump"/>
                </a:rPr>
                <a:t>5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3" name="Rectangle 35"/>
            <p:cNvSpPr>
              <a:spLocks noChangeArrowheads="1"/>
            </p:cNvSpPr>
            <p:nvPr/>
          </p:nvSpPr>
          <p:spPr bwMode="auto">
            <a:xfrm>
              <a:off x="6172200" y="21336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1" action="ppaction://hlinksldjump"/>
                </a:rPr>
                <a:t>5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4" name="Rectangle 36"/>
            <p:cNvSpPr>
              <a:spLocks noChangeArrowheads="1"/>
            </p:cNvSpPr>
            <p:nvPr/>
          </p:nvSpPr>
          <p:spPr bwMode="auto">
            <a:xfrm>
              <a:off x="6172200" y="30480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2" action="ppaction://hlinksldjump"/>
                </a:rPr>
                <a:t>5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6" name="Rectangle 38"/>
            <p:cNvSpPr>
              <a:spLocks noChangeArrowheads="1"/>
            </p:cNvSpPr>
            <p:nvPr/>
          </p:nvSpPr>
          <p:spPr bwMode="auto">
            <a:xfrm>
              <a:off x="6172200" y="4876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3" action="ppaction://hlinksldjump"/>
                </a:rPr>
                <a:t>5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8" name="Rectangle 40"/>
            <p:cNvSpPr>
              <a:spLocks noChangeArrowheads="1"/>
            </p:cNvSpPr>
            <p:nvPr/>
          </p:nvSpPr>
          <p:spPr bwMode="auto">
            <a:xfrm>
              <a:off x="5334000" y="21336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4" action="ppaction://hlinksldjump"/>
                </a:rPr>
                <a:t>4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09" name="Rectangle 41"/>
            <p:cNvSpPr>
              <a:spLocks noChangeArrowheads="1"/>
            </p:cNvSpPr>
            <p:nvPr/>
          </p:nvSpPr>
          <p:spPr bwMode="auto">
            <a:xfrm>
              <a:off x="5334000" y="30480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5" action="ppaction://hlinksldjump"/>
                </a:rPr>
                <a:t>4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1" name="Rectangle 43"/>
            <p:cNvSpPr>
              <a:spLocks noChangeArrowheads="1"/>
            </p:cNvSpPr>
            <p:nvPr/>
          </p:nvSpPr>
          <p:spPr bwMode="auto">
            <a:xfrm>
              <a:off x="5334000" y="4876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6" action="ppaction://hlinksldjump"/>
                </a:rPr>
                <a:t>4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3" name="Rectangle 45"/>
            <p:cNvSpPr>
              <a:spLocks noChangeArrowheads="1"/>
            </p:cNvSpPr>
            <p:nvPr/>
          </p:nvSpPr>
          <p:spPr bwMode="auto">
            <a:xfrm>
              <a:off x="7848600" y="304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7" action="ppaction://hlinksldjump"/>
                </a:rPr>
                <a:t>7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4" name="Rectangle 46"/>
            <p:cNvSpPr>
              <a:spLocks noChangeArrowheads="1"/>
            </p:cNvSpPr>
            <p:nvPr/>
          </p:nvSpPr>
          <p:spPr bwMode="auto">
            <a:xfrm>
              <a:off x="7010400" y="304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8" action="ppaction://hlinksldjump"/>
                </a:rPr>
                <a:t>6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5" name="Rectangle 47"/>
            <p:cNvSpPr>
              <a:spLocks noChangeArrowheads="1"/>
            </p:cNvSpPr>
            <p:nvPr/>
          </p:nvSpPr>
          <p:spPr bwMode="auto">
            <a:xfrm>
              <a:off x="7848600" y="12192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29" action="ppaction://hlinksldjump"/>
                </a:rPr>
                <a:t>7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6" name="Rectangle 48"/>
            <p:cNvSpPr>
              <a:spLocks noChangeArrowheads="1"/>
            </p:cNvSpPr>
            <p:nvPr/>
          </p:nvSpPr>
          <p:spPr bwMode="auto">
            <a:xfrm>
              <a:off x="7010400" y="12192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30" action="ppaction://hlinksldjump"/>
                </a:rPr>
                <a:t>6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7" name="Rectangle 49"/>
            <p:cNvSpPr>
              <a:spLocks noChangeArrowheads="1"/>
            </p:cNvSpPr>
            <p:nvPr/>
          </p:nvSpPr>
          <p:spPr bwMode="auto">
            <a:xfrm>
              <a:off x="7848600" y="21336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8" name="Rectangle 50"/>
            <p:cNvSpPr>
              <a:spLocks noChangeArrowheads="1"/>
            </p:cNvSpPr>
            <p:nvPr/>
          </p:nvSpPr>
          <p:spPr bwMode="auto">
            <a:xfrm>
              <a:off x="7010400" y="21336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19" name="Rectangle 51"/>
            <p:cNvSpPr>
              <a:spLocks noChangeArrowheads="1"/>
            </p:cNvSpPr>
            <p:nvPr/>
          </p:nvSpPr>
          <p:spPr bwMode="auto">
            <a:xfrm>
              <a:off x="7848600" y="30480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31" action="ppaction://hlinksldjump"/>
                </a:rPr>
                <a:t>7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20" name="Rectangle 52"/>
            <p:cNvSpPr>
              <a:spLocks noChangeArrowheads="1"/>
            </p:cNvSpPr>
            <p:nvPr/>
          </p:nvSpPr>
          <p:spPr bwMode="auto">
            <a:xfrm>
              <a:off x="7010400" y="30480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32" action="ppaction://hlinksldjump"/>
                </a:rPr>
                <a:t>6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23" name="Rectangle 55"/>
            <p:cNvSpPr>
              <a:spLocks noChangeArrowheads="1"/>
            </p:cNvSpPr>
            <p:nvPr/>
          </p:nvSpPr>
          <p:spPr bwMode="auto">
            <a:xfrm>
              <a:off x="7848600" y="4876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33" action="ppaction://hlinksldjump"/>
                </a:rPr>
                <a:t>7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  <p:sp>
          <p:nvSpPr>
            <p:cNvPr id="32824" name="Rectangle 56"/>
            <p:cNvSpPr>
              <a:spLocks noChangeArrowheads="1"/>
            </p:cNvSpPr>
            <p:nvPr/>
          </p:nvSpPr>
          <p:spPr bwMode="auto">
            <a:xfrm>
              <a:off x="7010400" y="4876800"/>
              <a:ext cx="838200" cy="914400"/>
            </a:xfrm>
            <a:prstGeom prst="rect">
              <a:avLst/>
            </a:prstGeom>
            <a:solidFill>
              <a:srgbClr val="DEFBDD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6000" b="1" dirty="0">
                  <a:solidFill>
                    <a:srgbClr val="FFFF00"/>
                  </a:solidFill>
                  <a:hlinkClick r:id="rId34" action="ppaction://hlinksldjump"/>
                </a:rPr>
                <a:t>6</a:t>
              </a:r>
              <a:endParaRPr lang="ru-RU" sz="6000" b="1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2971800" y="2133600"/>
            <a:ext cx="6019800" cy="2405063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Какого цвета была куртка у Электроника?</a:t>
            </a:r>
            <a:endParaRPr lang="ru-RU" i="1" dirty="0">
              <a:latin typeface="Bookman Old Style" pitchFamily="18" charset="0"/>
            </a:endParaRPr>
          </a:p>
        </p:txBody>
      </p:sp>
      <p:sp>
        <p:nvSpPr>
          <p:cNvPr id="218118" name="Oval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953000" y="381000"/>
            <a:ext cx="1828800" cy="1295400"/>
          </a:xfrm>
          <a:prstGeom prst="ellipse">
            <a:avLst/>
          </a:prstGeom>
          <a:solidFill>
            <a:schemeClr val="accent3"/>
          </a:solidFill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>
                <a:solidFill>
                  <a:srgbClr val="00CC00"/>
                </a:solidFill>
              </a:rPr>
              <a:t>4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082" name="Picture 2" descr="https://littlegentrys.ru/image/data/products/2016/03/kurtka_finn_flare_00004768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200400"/>
            <a:ext cx="2819400" cy="28194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533400"/>
            <a:ext cx="5038725" cy="1208088"/>
          </a:xfrm>
        </p:spPr>
        <p:txBody>
          <a:bodyPr/>
          <a:lstStyle/>
          <a:p>
            <a:r>
              <a:rPr lang="ru-RU" b="1" dirty="0"/>
              <a:t>Кем были "родители" </a:t>
            </a:r>
            <a:r>
              <a:rPr lang="ru-RU" b="1" dirty="0" err="1"/>
              <a:t>Элетроника</a:t>
            </a:r>
            <a:r>
              <a:rPr lang="ru-RU" b="1" dirty="0"/>
              <a:t>?</a:t>
            </a:r>
          </a:p>
        </p:txBody>
      </p:sp>
      <p:sp>
        <p:nvSpPr>
          <p:cNvPr id="222212" name="WordArt 4"/>
          <p:cNvSpPr>
            <a:spLocks noChangeArrowheads="1" noChangeShapeType="1" noTextEdit="1"/>
          </p:cNvSpPr>
          <p:nvPr/>
        </p:nvSpPr>
        <p:spPr bwMode="auto">
          <a:xfrm>
            <a:off x="4724400" y="4114800"/>
            <a:ext cx="4105275" cy="18684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5400" dirty="0" smtClean="0"/>
              <a:t>счётные машины</a:t>
            </a:r>
            <a:endParaRPr lang="ru-RU" sz="5400" kern="10" dirty="0">
              <a:ln w="9525">
                <a:solidFill>
                  <a:srgbClr val="0066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222214" name="Oval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705600" y="381000"/>
            <a:ext cx="1828800" cy="1295400"/>
          </a:xfrm>
          <a:prstGeom prst="ellipse">
            <a:avLst/>
          </a:prstGeom>
          <a:solidFill>
            <a:schemeClr val="accent3"/>
          </a:solidFill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>
                <a:solidFill>
                  <a:srgbClr val="00CC00"/>
                </a:solidFill>
              </a:rPr>
              <a:t>5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98120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500" dirty="0" smtClean="0"/>
              <a:t>учёные </a:t>
            </a:r>
            <a:br>
              <a:rPr lang="ru-RU" sz="3500" dirty="0" smtClean="0"/>
            </a:br>
            <a:r>
              <a:rPr lang="ru-RU" sz="3500" dirty="0" smtClean="0"/>
              <a:t> конструкторы </a:t>
            </a:r>
            <a:br>
              <a:rPr lang="ru-RU" sz="3500" dirty="0" smtClean="0"/>
            </a:br>
            <a:r>
              <a:rPr lang="ru-RU" sz="3500" dirty="0" smtClean="0"/>
              <a:t> компьютеры </a:t>
            </a:r>
            <a:br>
              <a:rPr lang="ru-RU" sz="3500" dirty="0" smtClean="0"/>
            </a:br>
            <a:r>
              <a:rPr lang="ru-RU" sz="3500" dirty="0" smtClean="0"/>
              <a:t> счётные машины </a:t>
            </a:r>
            <a:endParaRPr lang="ru-RU" sz="3500" dirty="0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2" grpId="0"/>
      <p:bldP spid="2222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9E22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>
                <a:latin typeface="Times New Roman" pitchFamily="18" charset="0"/>
              </a:rPr>
              <a:t>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2133600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В чемодане, на мягком голубом нейлоне, лежал…. </a:t>
            </a:r>
          </a:p>
          <a:p>
            <a:pPr algn="ctr"/>
            <a:r>
              <a:rPr lang="ru-RU" sz="3200" dirty="0" smtClean="0"/>
              <a:t>а) «Мальчик с голубыми глазами» </a:t>
            </a:r>
          </a:p>
          <a:p>
            <a:pPr algn="ctr"/>
            <a:r>
              <a:rPr lang="ru-RU" sz="3200" dirty="0" smtClean="0"/>
              <a:t>б) «Мальчик с </a:t>
            </a:r>
            <a:r>
              <a:rPr lang="ru-RU" sz="3200" dirty="0" err="1" smtClean="0"/>
              <a:t>зелѐными </a:t>
            </a:r>
            <a:r>
              <a:rPr lang="ru-RU" sz="3200" dirty="0" smtClean="0"/>
              <a:t>глазами» </a:t>
            </a:r>
          </a:p>
          <a:p>
            <a:pPr algn="ctr"/>
            <a:r>
              <a:rPr lang="ru-RU" sz="3200" dirty="0" smtClean="0"/>
              <a:t>в) «Мальчик с закрытыми глазами»</a:t>
            </a:r>
            <a:endParaRPr lang="ru-RU" sz="4800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43400" y="5257800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В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762000" y="5257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9E22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2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21336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latin typeface="Bookman Old Style" pitchFamily="18" charset="0"/>
              </a:rPr>
              <a:t>Вы вытянули счастливый вопрос! Вы просто так зарабатываете балл.</a:t>
            </a:r>
            <a:endParaRPr lang="ru-RU" sz="3200" i="1" dirty="0">
              <a:latin typeface="Bookman Old Style" pitchFamily="18" charset="0"/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https://im0-tub-ru.yandex.net/i?id=f49561844910c59444e26331d04eb9ca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038600"/>
            <a:ext cx="28194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638800" y="2286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9E22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3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828800"/>
            <a:ext cx="8534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-Ну и ну………-покачал головой директор. Как же вы справляетесь профессор?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19400" y="3886200"/>
            <a:ext cx="5867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500" dirty="0" smtClean="0"/>
              <a:t>«Приглашал </a:t>
            </a:r>
            <a:r>
              <a:rPr lang="ru-RU" sz="4500" dirty="0" err="1" smtClean="0"/>
              <a:t>четырѐх </a:t>
            </a:r>
            <a:r>
              <a:rPr lang="ru-RU" sz="4500" dirty="0" smtClean="0"/>
              <a:t>носильщиков»</a:t>
            </a:r>
            <a:endParaRPr lang="ru-RU" sz="4500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295400" y="54102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9E22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4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2209800"/>
            <a:ext cx="845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Нет, ни один человек не мог бы Сразу догадаться, что перед ним кибернетический мальчик…</a:t>
            </a:r>
          </a:p>
          <a:p>
            <a:pPr algn="just"/>
            <a:r>
              <a:rPr lang="ru-RU" sz="3600" dirty="0" smtClean="0"/>
              <a:t>а)«Нос картошкой, вихор на макушке» б)«Курносый нос, вихор на макушке» в) «Курносый нос, рыжий вихор»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03995" y="5562600"/>
            <a:ext cx="70083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C00000"/>
                </a:solidFill>
                <a:latin typeface="Bookman Old Style" pitchFamily="18" charset="0"/>
              </a:rPr>
              <a:t>б</a:t>
            </a:r>
            <a:endParaRPr lang="ru-RU" sz="6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762000" y="57150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0292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9E22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5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2133600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Он усадил Электроника на стул, достал из __________ маленькую электрическую вилку и вставил </a:t>
            </a:r>
            <a:r>
              <a:rPr lang="ru-RU" sz="3600" dirty="0" err="1" smtClean="0"/>
              <a:t>еѐ </a:t>
            </a:r>
            <a:r>
              <a:rPr lang="ru-RU" sz="3600" dirty="0" smtClean="0"/>
              <a:t>в розетку. </a:t>
            </a:r>
          </a:p>
          <a:p>
            <a:pPr algn="just"/>
            <a:r>
              <a:rPr lang="ru-RU" sz="3600" dirty="0" smtClean="0"/>
              <a:t>а) «Куртки» б) «Брюк» в) «Рубашки»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12034" y="5334000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00FF"/>
                </a:solidFill>
                <a:latin typeface="Bookman Old Style" pitchFamily="18" charset="0"/>
              </a:rPr>
              <a:t>А</a:t>
            </a:r>
            <a:endParaRPr lang="ru-RU" sz="3600" b="1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pic>
        <p:nvPicPr>
          <p:cNvPr id="6" name="Рисунок 5" descr="тарел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152400"/>
            <a:ext cx="1600200" cy="1600200"/>
          </a:xfrm>
          <a:prstGeom prst="rect">
            <a:avLst/>
          </a:prstGeom>
        </p:spPr>
      </p:pic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62000" y="57150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05200" y="228600"/>
            <a:ext cx="17526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9E22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6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828800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Покачивая головой, профессор достал из кармана…</a:t>
            </a:r>
          </a:p>
          <a:p>
            <a:pPr algn="just"/>
            <a:r>
              <a:rPr lang="ru-RU" sz="3600" dirty="0" smtClean="0"/>
              <a:t>а) «Телефон»</a:t>
            </a:r>
          </a:p>
          <a:p>
            <a:pPr algn="just"/>
            <a:r>
              <a:rPr lang="ru-RU" sz="3600" dirty="0" smtClean="0"/>
              <a:t>б) «Очки»</a:t>
            </a:r>
          </a:p>
          <a:p>
            <a:pPr algn="just"/>
            <a:r>
              <a:rPr lang="ru-RU" sz="3600" dirty="0" smtClean="0"/>
              <a:t>в) «Плеер»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2413" y="5105400"/>
            <a:ext cx="6286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Б</a:t>
            </a:r>
            <a:endParaRPr lang="ru-RU" sz="4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609600" y="51816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9E22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7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2133600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У тротуара стояла… </a:t>
            </a:r>
          </a:p>
          <a:p>
            <a:pPr algn="just"/>
            <a:r>
              <a:rPr lang="ru-RU" sz="3600" dirty="0" smtClean="0"/>
              <a:t>а) «Мотоцикл» </a:t>
            </a:r>
          </a:p>
          <a:p>
            <a:pPr algn="just"/>
            <a:r>
              <a:rPr lang="ru-RU" sz="3600" dirty="0" smtClean="0"/>
              <a:t>б) «Такси» </a:t>
            </a:r>
          </a:p>
          <a:p>
            <a:pPr algn="just"/>
            <a:r>
              <a:rPr lang="ru-RU" sz="3600" dirty="0" smtClean="0"/>
              <a:t>в) «Милиция»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39272" y="4648200"/>
            <a:ext cx="5261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00FF"/>
                </a:solidFill>
                <a:latin typeface="Bookman Old Style" pitchFamily="18" charset="0"/>
              </a:rPr>
              <a:t>Б</a:t>
            </a:r>
            <a:endParaRPr lang="ru-RU" sz="36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609600" y="51816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1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2362200"/>
            <a:ext cx="73913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Как звали соседа </a:t>
            </a:r>
            <a:r>
              <a:rPr lang="ru-RU" sz="3600" b="1" dirty="0" err="1" smtClean="0"/>
              <a:t>Сыроежкина</a:t>
            </a:r>
            <a:r>
              <a:rPr lang="ru-RU" sz="3600" b="1" dirty="0" smtClean="0"/>
              <a:t>?</a:t>
            </a:r>
          </a:p>
          <a:p>
            <a:pPr algn="ctr"/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762000" y="3886200"/>
            <a:ext cx="121295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 Профессор - Вовка Корольков </a:t>
            </a:r>
            <a:endParaRPr lang="ru-RU" sz="4000" b="1" i="1" dirty="0">
              <a:solidFill>
                <a:srgbClr val="CB2B0B"/>
              </a:solidFill>
              <a:latin typeface="Bookman Old Style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609600" y="51816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2286000"/>
            <a:ext cx="80625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/>
              <a:t>Что лежало в футляре профессора?</a:t>
            </a:r>
          </a:p>
          <a:p>
            <a:pPr algn="ctr"/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3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>
                <a:latin typeface="Times New Roman" pitchFamily="18" charset="0"/>
              </a:rPr>
              <a:t>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67000" y="3810000"/>
            <a:ext cx="434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Мальчик</a:t>
            </a: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Электроник</a:t>
            </a:r>
            <a:endParaRPr lang="ru-RU" sz="4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295400" y="55626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2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25908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Кто такая Бешеная колбаса?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205671" y="4343400"/>
            <a:ext cx="968470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dirty="0" smtClean="0"/>
              <a:t> дворовая собака </a:t>
            </a:r>
            <a:endParaRPr lang="ru-RU" sz="8800" b="1" i="1" dirty="0">
              <a:solidFill>
                <a:srgbClr val="CB2B0B"/>
              </a:solidFill>
              <a:latin typeface="Bookman Old Style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381000" y="57150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3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71601" y="2362200"/>
            <a:ext cx="7772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Как называлась школьная стенгазета?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3810000"/>
            <a:ext cx="858280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dirty="0" smtClean="0"/>
              <a:t>Программист-оптимист</a:t>
            </a:r>
            <a:endParaRPr lang="ru-RU" sz="8000" b="1" i="1" dirty="0">
              <a:solidFill>
                <a:srgbClr val="CB2B0B"/>
              </a:solidFill>
              <a:latin typeface="Bookman Old Style" pitchFamily="18" charset="0"/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381000" y="57150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4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2209800"/>
            <a:ext cx="80771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>
                <a:latin typeface="Bookman Old Style" pitchFamily="18" charset="0"/>
              </a:rPr>
              <a:t>Вы вытянули счастливый вопрос! Вы просто так зарабатываете балл.</a:t>
            </a:r>
            <a:endParaRPr lang="ru-RU" sz="3600" i="1" dirty="0">
              <a:latin typeface="Bookman Old Style" pitchFamily="18" charset="0"/>
            </a:endParaRPr>
          </a:p>
        </p:txBody>
      </p:sp>
      <p:pic>
        <p:nvPicPr>
          <p:cNvPr id="24578" name="Picture 2" descr="https://im0-tub-ru.yandex.net/i?id=f49561844910c59444e26331d04eb9ca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038600"/>
            <a:ext cx="2819400" cy="2819400"/>
          </a:xfrm>
          <a:prstGeom prst="rect">
            <a:avLst/>
          </a:prstGeom>
          <a:noFill/>
        </p:spPr>
      </p:pic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38200" y="5638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5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2209800"/>
            <a:ext cx="8000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 Кто такой (кто такая) Белобочка?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60187" y="4038600"/>
            <a:ext cx="545213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i="1" dirty="0" smtClean="0">
                <a:solidFill>
                  <a:srgbClr val="CB2B0B"/>
                </a:solidFill>
                <a:latin typeface="Bookman Old Style" pitchFamily="18" charset="0"/>
              </a:rPr>
              <a:t>дельфин</a:t>
            </a:r>
            <a:endParaRPr lang="ru-RU" sz="8800" b="1" i="1" dirty="0">
              <a:solidFill>
                <a:srgbClr val="CB2B0B"/>
              </a:solidFill>
              <a:latin typeface="Bookman Old Style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200" y="5638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6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2667000"/>
            <a:ext cx="792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>
                <a:latin typeface="Bookman Old Style" pitchFamily="18" charset="0"/>
              </a:rPr>
              <a:t>В каком году была написана повесть «Электроник – мальчик из чемодана»?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91733" y="4572000"/>
            <a:ext cx="15568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dirty="0" smtClean="0"/>
              <a:t>1964</a:t>
            </a:r>
            <a:endParaRPr lang="ru-RU" sz="4800" i="1" dirty="0">
              <a:solidFill>
                <a:srgbClr val="CB2B0B"/>
              </a:solidFill>
              <a:latin typeface="Bookman Old Style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38200" y="5638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7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2438400"/>
            <a:ext cx="830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>
                <a:latin typeface="Bookman Old Style" pitchFamily="18" charset="0"/>
              </a:rPr>
              <a:t>Мальчика-копию Электроника зовут…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52" y="4572000"/>
            <a:ext cx="64716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dirty="0" smtClean="0">
                <a:solidFill>
                  <a:srgbClr val="CB2B0B"/>
                </a:solidFill>
                <a:latin typeface="Bookman Old Style" pitchFamily="18" charset="0"/>
              </a:rPr>
              <a:t>Сережа </a:t>
            </a:r>
            <a:r>
              <a:rPr lang="ru-RU" sz="4800" dirty="0" err="1" smtClean="0">
                <a:solidFill>
                  <a:srgbClr val="CB2B0B"/>
                </a:solidFill>
                <a:latin typeface="Bookman Old Style" pitchFamily="18" charset="0"/>
              </a:rPr>
              <a:t>Сыроежкин</a:t>
            </a:r>
            <a:endParaRPr lang="ru-RU" sz="4800" dirty="0">
              <a:solidFill>
                <a:srgbClr val="CB2B0B"/>
              </a:solidFill>
              <a:latin typeface="Bookman Old Style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200" y="5638800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2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1" y="2362200"/>
            <a:ext cx="91098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Назовите фамилию почётного гостя конгресса, приехавшего из Синегорска.</a:t>
            </a:r>
            <a:endParaRPr lang="ru-RU" sz="3600" i="1" dirty="0" smtClean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3800" y="3810000"/>
            <a:ext cx="388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Громов</a:t>
            </a:r>
            <a:endParaRPr lang="ru-RU" sz="6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295400" y="55626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3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22098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На какой конгресс приехал этот учёный?</a:t>
            </a:r>
            <a:endParaRPr lang="ru-RU" sz="3600" i="1" dirty="0" smtClean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3200" y="3810000"/>
            <a:ext cx="4218975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/>
              <a:t>кибернетиков</a:t>
            </a:r>
            <a:endParaRPr lang="ru-RU" sz="5000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295400" y="55626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4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47800" y="1981200"/>
            <a:ext cx="7086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Что, </a:t>
            </a:r>
            <a:r>
              <a:rPr lang="ru-RU" sz="4000" b="1" dirty="0" smtClean="0"/>
              <a:t>согласно надписи на чемодане, </a:t>
            </a:r>
            <a:r>
              <a:rPr lang="ru-RU" sz="4000" dirty="0" smtClean="0"/>
              <a:t>лежало в чемодане чёрного цвета с четырьмя ручками?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91000" y="5486400"/>
            <a:ext cx="2686954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500" dirty="0" smtClean="0"/>
              <a:t>приборы </a:t>
            </a:r>
            <a:endParaRPr lang="ru-RU" sz="4500" dirty="0"/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295400" y="57912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5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2743200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Чем пахло в комнате учёного?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09800" y="3429000"/>
            <a:ext cx="6934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/>
              <a:t>сосновым лесом </a:t>
            </a:r>
            <a:endParaRPr lang="ru-RU" sz="8800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371600" y="47244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6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25146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>
                <a:latin typeface="Bookman Old Style" pitchFamily="18" charset="0"/>
              </a:rPr>
              <a:t>Назовите полное имя автора произведения?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81400" y="3886200"/>
            <a:ext cx="52578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500" i="1" dirty="0" smtClean="0">
                <a:solidFill>
                  <a:srgbClr val="00B050"/>
                </a:solidFill>
                <a:latin typeface="Bookman Old Style" pitchFamily="18" charset="0"/>
              </a:rPr>
              <a:t>Велтистов Евгений Серафимович</a:t>
            </a:r>
            <a:endParaRPr lang="ru-RU" sz="4500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200" y="57150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81400" y="381000"/>
            <a:ext cx="19050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 b="1" dirty="0" smtClean="0">
                <a:latin typeface="Times New Roman" pitchFamily="18" charset="0"/>
              </a:rPr>
              <a:t>7</a:t>
            </a:r>
            <a:endParaRPr lang="ru-RU" sz="8000" b="1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25146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Как называлась гостиница, куда приехал профессор</a:t>
            </a:r>
            <a:r>
              <a:rPr lang="ru-RU" sz="3600" i="1" dirty="0" smtClean="0">
                <a:latin typeface="Bookman Old Style" pitchFamily="18" charset="0"/>
              </a:rPr>
              <a:t>?</a:t>
            </a:r>
            <a:endParaRPr lang="ru-RU" sz="3600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3886200"/>
            <a:ext cx="4648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i="1" dirty="0" smtClean="0">
                <a:solidFill>
                  <a:srgbClr val="00B050"/>
                </a:solidFill>
                <a:latin typeface="Bookman Old Style" pitchFamily="18" charset="0"/>
              </a:rPr>
              <a:t>Дубки</a:t>
            </a:r>
            <a:endParaRPr lang="ru-RU" sz="8800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8200" y="5715000"/>
            <a:ext cx="5334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464</Words>
  <Application>Microsoft Office PowerPoint</Application>
  <PresentationFormat>Экран (4:3)</PresentationFormat>
  <Paragraphs>148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2" baseType="lpstr">
      <vt:lpstr>Arial</vt:lpstr>
      <vt:lpstr>Bookman Old Style</vt:lpstr>
      <vt:lpstr>Calibri</vt:lpstr>
      <vt:lpstr>Impact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Оксана Бондаренко</cp:lastModifiedBy>
  <cp:revision>43</cp:revision>
  <cp:lastPrinted>1601-01-01T00:00:00Z</cp:lastPrinted>
  <dcterms:created xsi:type="dcterms:W3CDTF">1601-01-01T00:00:00Z</dcterms:created>
  <dcterms:modified xsi:type="dcterms:W3CDTF">2022-04-18T16:13:56Z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