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3" r:id="rId3"/>
    <p:sldId id="290" r:id="rId4"/>
    <p:sldId id="276" r:id="rId5"/>
    <p:sldId id="291" r:id="rId6"/>
    <p:sldId id="261" r:id="rId7"/>
    <p:sldId id="284" r:id="rId8"/>
    <p:sldId id="271" r:id="rId9"/>
    <p:sldId id="293" r:id="rId10"/>
    <p:sldId id="294" r:id="rId11"/>
    <p:sldId id="295" r:id="rId12"/>
    <p:sldId id="292" r:id="rId13"/>
    <p:sldId id="296" r:id="rId14"/>
    <p:sldId id="262" r:id="rId15"/>
    <p:sldId id="297" r:id="rId16"/>
    <p:sldId id="288" r:id="rId17"/>
    <p:sldId id="299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48"/>
    <a:srgbClr val="000099"/>
    <a:srgbClr val="FF99FF"/>
    <a:srgbClr val="000066"/>
    <a:srgbClr val="000076"/>
    <a:srgbClr val="000068"/>
    <a:srgbClr val="BDBDFF"/>
    <a:srgbClr val="FFFF47"/>
    <a:srgbClr val="00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69BD8-2E55-4537-8321-EBF21689234C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CDFEF-F686-451E-AE8A-D78BE0860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8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2B0B5-579B-447D-89E4-916BE44EE504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151E-D752-432B-8931-ECC7CA7986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82C13-C295-4051-8F75-70E344BE5236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4D014-3467-4284-B3BC-BC022C958A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1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15134-2F53-45B8-95FC-EB69DF0D6516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38ACC-EADC-4506-BA11-DA5BC22E7C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7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10DB1-C3F8-415F-9CFA-99D36FCF7F22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76EC-9B30-4C6C-9F36-299FB57B9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7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E5742-7392-4588-95FB-CED5DAD9615B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96FE6-C1E7-422B-B27D-ADB40F2DC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86107-2B99-4BEB-93EB-644C55C3B032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07A1-A312-430B-B7C6-BAD64FFEC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2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E2D6F-CD42-4FB0-97A7-CBA75E566E20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6911-F704-4C6A-8ED5-12E5A4AB59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1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771C6-D573-4BBD-9A82-920121FC8F09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7AC5B-C9BC-45FF-80FD-E9E907DBCC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868E8-B74B-4B3A-BF5F-DB430BF05917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EDD7E-7F17-4535-9502-76B22F636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CD810-60B1-476B-AFDD-73CE6FF88C8A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0F44-251C-472B-8431-7458FDB22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3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5AFEE5-EEDC-4162-962C-DCA8AF78C384}" type="datetimeFigureOut">
              <a:rPr lang="ru-RU" smtClean="0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18F32-02D3-404A-8D0F-A0163D4250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3728" y="5445224"/>
            <a:ext cx="5000660" cy="1143008"/>
          </a:xfrm>
        </p:spPr>
        <p:txBody>
          <a:bodyPr/>
          <a:lstStyle/>
          <a:p>
            <a:pPr eaLnBrk="1" hangingPunct="1">
              <a:defRPr/>
            </a:pPr>
            <a:endParaRPr lang="ru-RU" sz="1600" dirty="0" smtClean="0">
              <a:solidFill>
                <a:srgbClr val="000068"/>
              </a:solidFill>
            </a:endParaRPr>
          </a:p>
          <a:p>
            <a:pPr eaLnBrk="1" hangingPunct="1">
              <a:defRPr/>
            </a:pPr>
            <a:endParaRPr lang="ru-RU" sz="1600" dirty="0">
              <a:solidFill>
                <a:srgbClr val="00006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2682" y="1556792"/>
            <a:ext cx="65959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Числовые выражения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4800" i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16090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891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535" y="322026"/>
            <a:ext cx="7388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выражения </a:t>
            </a:r>
          </a:p>
          <a:p>
            <a:pPr algn="ctr"/>
            <a:r>
              <a:rPr lang="ru-RU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вычислите их значения</a:t>
            </a:r>
            <a:endParaRPr lang="ru-RU" sz="32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91478" y="1511101"/>
            <a:ext cx="655982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произведения 6 и 7, знака «-» и числа 29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разности 23 и 14, знака «•» и суммы 5 и 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частного чисел 10 и 2, знака +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чисел 4 и 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7534" y="1553794"/>
            <a:ext cx="7144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одной фермы привезли 28 литров молока, с другой – 22 литра. Всё молоко разлили в банки по 5 литров. Сколько понадобилось таких банок?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535" y="438567"/>
            <a:ext cx="7388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составлением выражения</a:t>
            </a:r>
            <a:endParaRPr lang="ru-RU" sz="32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1624" y="2827475"/>
            <a:ext cx="246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фермы– 28 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624" y="3198167"/>
            <a:ext cx="190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2-й – 22 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593190" y="2875194"/>
            <a:ext cx="77724" cy="7846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01035" y="3036679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5 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1624" y="3785755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 + 22)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2136" y="378575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7829" y="3647255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4839" y="3676705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7829" y="407665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26297" y="3785755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8075" y="4492115"/>
            <a:ext cx="1254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24064" y="4502931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онадобилось 10 банок.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95120" cy="777875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Числовые выражения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002060"/>
                </a:solidFill>
              </a:rPr>
              <a:t>Выполни задания в </a:t>
            </a:r>
            <a:r>
              <a:rPr lang="ru-RU" sz="4000" dirty="0" smtClean="0">
                <a:solidFill>
                  <a:srgbClr val="002060"/>
                </a:solidFill>
              </a:rPr>
              <a:t>учебнике</a:t>
            </a:r>
            <a:endParaRPr lang="ru-RU" sz="4000" dirty="0" smtClean="0">
              <a:solidFill>
                <a:srgbClr val="002060"/>
              </a:solidFill>
            </a:endParaRPr>
          </a:p>
          <a:p>
            <a:pPr indent="379413" eaLnBrk="1" hangingPunct="1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с. 66 №2,  №3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с.67 №4(а)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Березы-10 д. </a:t>
            </a:r>
            <a:r>
              <a:rPr lang="ru-RU" dirty="0"/>
              <a:t>,это в 3 р. </a:t>
            </a:r>
            <a:r>
              <a:rPr lang="ru-RU" dirty="0" smtClean="0"/>
              <a:t>&lt;</a:t>
            </a:r>
          </a:p>
          <a:p>
            <a:pPr marL="0" indent="0">
              <a:buNone/>
            </a:pPr>
            <a:r>
              <a:rPr lang="ru-RU" dirty="0" smtClean="0"/>
              <a:t>    Тополя- ? д.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Липы- ? </a:t>
            </a:r>
            <a:r>
              <a:rPr lang="ru-RU" dirty="0"/>
              <a:t>д</a:t>
            </a:r>
            <a:r>
              <a:rPr lang="ru-RU" dirty="0" smtClean="0"/>
              <a:t>. </a:t>
            </a:r>
            <a:r>
              <a:rPr lang="ru-RU" dirty="0"/>
              <a:t>на 15 д. </a:t>
            </a:r>
            <a:r>
              <a:rPr lang="ru-RU" dirty="0" smtClean="0"/>
              <a:t>&gt;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1) 10*3=30 (д.)-тополя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2) 30+15=45(д.)-липы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3) 10+30+45=85(д.)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10+(10*3)+(30+15)=85(д.)</a:t>
            </a:r>
          </a:p>
          <a:p>
            <a:pPr marL="0" indent="0">
              <a:buNone/>
            </a:pPr>
            <a:r>
              <a:rPr lang="ru-RU" dirty="0" smtClean="0"/>
              <a:t>Ответ: 85 деревьев растет возле Катиного дома.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8104" y="13823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499992" y="2054423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76056" y="20968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094025" y="20968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/>
          <p:cNvSpPr/>
          <p:nvPr/>
        </p:nvSpPr>
        <p:spPr>
          <a:xfrm>
            <a:off x="5712296" y="1334343"/>
            <a:ext cx="36004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31" y="1729691"/>
            <a:ext cx="828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2996952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560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6200"/>
            <a:ext cx="4560887" cy="6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09120"/>
            <a:ext cx="4560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7" y="5157192"/>
            <a:ext cx="71486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128023" cy="1152128"/>
          </a:xfrm>
        </p:spPr>
        <p:txBody>
          <a:bodyPr>
            <a:normAutofit/>
          </a:bodyPr>
          <a:lstStyle/>
          <a:p>
            <a:pPr indent="198438">
              <a:buNone/>
            </a:pPr>
            <a:r>
              <a:rPr lang="x-none" smtClean="0"/>
              <a:t>Сегодня на уроке мы узна</a:t>
            </a:r>
            <a:r>
              <a:rPr lang="ru-RU" dirty="0" smtClean="0"/>
              <a:t>ли</a:t>
            </a:r>
            <a:r>
              <a:rPr lang="x-none" smtClean="0"/>
              <a:t>,</a:t>
            </a:r>
            <a:r>
              <a:rPr lang="ru-RU" dirty="0" smtClean="0"/>
              <a:t>...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2492896"/>
            <a:ext cx="61926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x-non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называют </a:t>
            </a:r>
            <a:r>
              <a:rPr kumimoji="0" lang="x-none" sz="36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выражением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12976"/>
            <a:ext cx="7167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x-none" sz="3600" smtClean="0">
                <a:latin typeface="+mn-lt"/>
              </a:rPr>
              <a:t>называют </a:t>
            </a:r>
            <a:r>
              <a:rPr lang="x-none" sz="3600" i="1">
                <a:solidFill>
                  <a:srgbClr val="C00000"/>
                </a:solidFill>
                <a:latin typeface="+mn-lt"/>
              </a:rPr>
              <a:t>значением</a:t>
            </a:r>
            <a:r>
              <a:rPr lang="x-none" sz="3600">
                <a:solidFill>
                  <a:srgbClr val="C00000"/>
                </a:solidFill>
                <a:latin typeface="+mn-lt"/>
              </a:rPr>
              <a:t> </a:t>
            </a:r>
            <a:r>
              <a:rPr lang="x-none" sz="3600" i="1" smtClean="0">
                <a:solidFill>
                  <a:srgbClr val="C00000"/>
                </a:solidFill>
                <a:latin typeface="+mn-lt"/>
              </a:rPr>
              <a:t>выражения</a:t>
            </a:r>
            <a:endParaRPr lang="ru-RU" sz="3600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828" y="188640"/>
            <a:ext cx="6564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Числовые выражения</a:t>
            </a:r>
            <a:endParaRPr lang="ru-RU" sz="44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933056"/>
            <a:ext cx="679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0066"/>
                </a:solidFill>
                <a:latin typeface="Calibri"/>
              </a:rPr>
              <a:t> научились </a:t>
            </a:r>
            <a:r>
              <a:rPr lang="ru-RU" sz="3600" dirty="0">
                <a:solidFill>
                  <a:srgbClr val="000066"/>
                </a:solidFill>
                <a:latin typeface="Calibri"/>
              </a:rPr>
              <a:t>читать выражения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С.68 №3</a:t>
            </a:r>
          </a:p>
          <a:p>
            <a:r>
              <a:rPr lang="ru-RU" dirty="0" smtClean="0"/>
              <a:t>С.69 №6 (б)</a:t>
            </a:r>
          </a:p>
          <a:p>
            <a:r>
              <a:rPr lang="ru-RU" dirty="0" smtClean="0"/>
              <a:t>С.69 №7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+7 выражений из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91907318_60009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2880320" cy="2917808"/>
          </a:xfrm>
          <a:prstGeom prst="rect">
            <a:avLst/>
          </a:prstGeom>
        </p:spPr>
      </p:pic>
      <p:pic>
        <p:nvPicPr>
          <p:cNvPr id="5" name="Рисунок 4" descr="3f8a80d71c03t.jpg"/>
          <p:cNvPicPr>
            <a:picLocks noChangeAspect="1"/>
          </p:cNvPicPr>
          <p:nvPr/>
        </p:nvPicPr>
        <p:blipFill>
          <a:blip r:embed="rId3" cstate="print"/>
          <a:srcRect l="4200" b="7017"/>
          <a:stretch>
            <a:fillRect/>
          </a:stretch>
        </p:blipFill>
        <p:spPr>
          <a:xfrm>
            <a:off x="467544" y="332656"/>
            <a:ext cx="3284984" cy="33123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0192" y="4919008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0188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9288" y="1146078"/>
            <a:ext cx="74382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 компоненты арифметических действий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7562" y="2323616"/>
            <a:ext cx="7301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закреплять умения читать выражения разными способами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7562" y="352079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Составлять выражения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3662" y="4253441"/>
            <a:ext cx="73694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Решать задачи составлением выражения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62640" y="414685"/>
            <a:ext cx="3622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sz="36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648072"/>
          </a:xfrm>
        </p:spPr>
        <p:txBody>
          <a:bodyPr rtlCol="0">
            <a:noAutofit/>
          </a:bodyPr>
          <a:lstStyle/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«слагаемое  +   слагаемое  =   сумма»</a:t>
            </a:r>
          </a:p>
          <a:p>
            <a:pPr marL="180975" indent="-180975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3600" dirty="0" smtClean="0"/>
              <a:t> 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95536" y="227687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8 – 2 = 6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79512" y="2852936"/>
            <a:ext cx="89644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/>
              <a:t>уменьшаемое – вычитаемое  = разность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395536" y="3573016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8 * 2 = 16</a:t>
            </a:r>
          </a:p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79512" y="4005064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/>
              <a:t>множитель  • множитель  = произведение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395536" y="4725144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8 : 2 = 4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251520" y="692696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179512" y="764704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05273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8 + 2= 10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>
          <a:xfrm>
            <a:off x="251520" y="5373216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/>
              <a:t>делимое : делитель  =   частное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Повторение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Устный счет!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547502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75660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Числовое выражение –  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3600" b="1" dirty="0" smtClean="0">
                <a:solidFill>
                  <a:srgbClr val="000096"/>
                </a:solidFill>
              </a:rPr>
              <a:t>запись , состоящая из чисел, соединённых  арифметическими знаками.</a:t>
            </a:r>
            <a:endParaRPr lang="ru-RU" sz="3600" b="1" dirty="0">
              <a:solidFill>
                <a:srgbClr val="00009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7089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Определите, какие записи являются числовыми выражениями?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429309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+ 9=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4293096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+ 9=14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508518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+ 9 - 14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5013176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5 + 9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998"/>
          <a:stretch>
            <a:fillRect/>
          </a:stretch>
        </p:blipFill>
        <p:spPr>
          <a:xfrm>
            <a:off x="179511" y="188640"/>
            <a:ext cx="8784977" cy="666936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60648"/>
            <a:ext cx="8424936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Числовое выражение </a:t>
            </a:r>
            <a:r>
              <a:rPr lang="ru-RU" sz="4000" b="1" dirty="0" smtClean="0"/>
              <a:t>называется так же, как его значение.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6545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x-none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Прочитайте выражения: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>
                <a:latin typeface="+mn-lt"/>
                <a:cs typeface="+mn-cs"/>
              </a:rPr>
              <a:t>35 + 40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667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>
                <a:latin typeface="+mn-lt"/>
                <a:cs typeface="+mn-cs"/>
              </a:rPr>
              <a:t>сумма тридцати пяти и сорока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6872"/>
            <a:ext cx="165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b="1" i="1">
                <a:solidFill>
                  <a:prstClr val="black"/>
                </a:solidFill>
                <a:latin typeface="Calibri"/>
              </a:rPr>
              <a:t>90 – 23 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708920"/>
            <a:ext cx="867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/>
              <a:t>разность девяноста и двадцати трех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50100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/>
              <a:t>0 · 5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933056"/>
            <a:ext cx="5949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/>
              <a:t>произведение нуля и пяти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79715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/>
              <a:t>21 : 7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5229200"/>
            <a:ext cx="754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/>
              <a:t>частное двадцати одного и семи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9-(3+4) -числовое выражение</a:t>
            </a:r>
          </a:p>
          <a:p>
            <a:pPr marL="742950" indent="-742950">
              <a:buAutoNum type="arabicParenR"/>
            </a:pPr>
            <a:r>
              <a:rPr lang="ru-RU" sz="4400" dirty="0" smtClean="0"/>
              <a:t>3+4=7</a:t>
            </a:r>
          </a:p>
          <a:p>
            <a:pPr marL="742950" indent="-742950">
              <a:buAutoNum type="arabicParenR"/>
            </a:pPr>
            <a:r>
              <a:rPr lang="ru-RU" sz="4400" dirty="0" smtClean="0"/>
              <a:t>9-7=2</a:t>
            </a:r>
          </a:p>
          <a:p>
            <a:pPr marL="0" indent="0">
              <a:buNone/>
            </a:pPr>
            <a:r>
              <a:rPr lang="ru-RU" sz="4400" dirty="0" smtClean="0"/>
              <a:t>             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9-(3+4)=2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95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 каких частей состоит каждое выражение?</a:t>
            </a:r>
          </a:p>
          <a:p>
            <a:r>
              <a:rPr lang="ru-RU" dirty="0" smtClean="0"/>
              <a:t>(6*4)-(15:3)</a:t>
            </a:r>
          </a:p>
          <a:p>
            <a:r>
              <a:rPr lang="ru-RU" dirty="0" smtClean="0"/>
              <a:t>(4*3):( 48:8)</a:t>
            </a:r>
          </a:p>
          <a:p>
            <a:endParaRPr lang="ru-RU" dirty="0"/>
          </a:p>
          <a:p>
            <a:r>
              <a:rPr lang="ru-RU" dirty="0" smtClean="0"/>
              <a:t>Какое действие в каждом выражении выполняется последним? Как называется каждое выражение?</a:t>
            </a:r>
          </a:p>
          <a:p>
            <a:r>
              <a:rPr lang="ru-RU" dirty="0" smtClean="0"/>
              <a:t>(7*5)+(21:7)</a:t>
            </a:r>
          </a:p>
          <a:p>
            <a:r>
              <a:rPr lang="ru-RU" dirty="0" smtClean="0"/>
              <a:t>65-(5*8)</a:t>
            </a:r>
          </a:p>
          <a:p>
            <a:r>
              <a:rPr lang="ru-RU" dirty="0" smtClean="0"/>
              <a:t>(64:8)*4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Тренажёр Название компонентов и результатов действия</Template>
  <TotalTime>1984</TotalTime>
  <Words>430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5_Тема Office</vt:lpstr>
      <vt:lpstr>Тема Office</vt:lpstr>
      <vt:lpstr>Презентация PowerPoint</vt:lpstr>
      <vt:lpstr>Презентация PowerPoint</vt:lpstr>
      <vt:lpstr>Презентация PowerPoint</vt:lpstr>
      <vt:lpstr>Повторение Устный счет!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Числовые выражения</vt:lpstr>
      <vt:lpstr>Задача с.67 №4(а)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«Верно ли?» Ответы надо записать знаками: верно – «+», неверно «-»</dc:title>
  <dc:creator>Наташа</dc:creator>
  <cp:lastModifiedBy>Оксана Бондаренко</cp:lastModifiedBy>
  <cp:revision>165</cp:revision>
  <dcterms:created xsi:type="dcterms:W3CDTF">2016-03-13T16:23:59Z</dcterms:created>
  <dcterms:modified xsi:type="dcterms:W3CDTF">2020-04-27T10:54:33Z</dcterms:modified>
</cp:coreProperties>
</file>