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73" r:id="rId6"/>
    <p:sldId id="270" r:id="rId7"/>
    <p:sldId id="257" r:id="rId8"/>
    <p:sldId id="259" r:id="rId9"/>
    <p:sldId id="262" r:id="rId10"/>
    <p:sldId id="261" r:id="rId11"/>
    <p:sldId id="260" r:id="rId12"/>
    <p:sldId id="258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FBFE"/>
    <a:srgbClr val="F0E9E9"/>
    <a:srgbClr val="000000"/>
    <a:srgbClr val="002776"/>
    <a:srgbClr val="00339A"/>
    <a:srgbClr val="0131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1236" y="72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2040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20689-AF1D-4198-8D28-CFFEE347061D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07109-1BBB-40FA-B69F-CA8FF5D6A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413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DB92F-C7B3-4480-B1D5-3DFE4738540A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4CF94-6DA8-498E-89B8-731E4CCE9F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23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7484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2517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9685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729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048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505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9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383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051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660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815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333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858180" cy="1470025"/>
          </a:xfrm>
        </p:spPr>
        <p:txBody>
          <a:bodyPr/>
          <a:lstStyle>
            <a:lvl1pPr>
              <a:defRPr baseline="0">
                <a:ea typeface="+mj-ea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8001056" cy="6429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2060"/>
                </a:solidFill>
              </a:defRPr>
            </a:lvl1pPr>
          </a:lstStyle>
          <a:p>
            <a:fld id="{A8FE9762-B3C4-42C3-9B38-01484AED35B2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 baseline="0">
          <a:ln w="1905">
            <a:solidFill>
              <a:schemeClr val="bg1">
                <a:lumMod val="95000"/>
              </a:schemeClr>
            </a:solidFill>
          </a:ln>
          <a:solidFill>
            <a:srgbClr val="00339A"/>
          </a:soli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+mj-lt"/>
          <a:ea typeface="+mj-ea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Части речи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3143248"/>
            <a:ext cx="8001056" cy="642942"/>
          </a:xfrm>
        </p:spPr>
        <p:txBody>
          <a:bodyPr/>
          <a:lstStyle/>
          <a:p>
            <a:r>
              <a:rPr lang="ru-RU" dirty="0" smtClean="0"/>
              <a:t>3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87796">
            <a:off x="139696" y="597420"/>
            <a:ext cx="4159878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Задание 7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36492" y="2114532"/>
            <a:ext cx="390689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Blip>
                <a:blip r:embed="rId4"/>
              </a:buBlip>
            </a:pPr>
            <a:r>
              <a:rPr lang="ru-RU" sz="3200" b="1" dirty="0" smtClean="0"/>
              <a:t>В какой строке имена прилагательные употреблены только в мужском роде?</a:t>
            </a:r>
          </a:p>
          <a:p>
            <a:pPr>
              <a:buBlip>
                <a:blip r:embed="rId4"/>
              </a:buBlip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0" y="559054"/>
            <a:ext cx="390689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 smtClean="0"/>
              <a:t>А</a:t>
            </a:r>
            <a:r>
              <a:rPr lang="ru-RU" sz="3000" b="1" dirty="0" smtClean="0"/>
              <a:t>) серое небо,  быстрое такси. </a:t>
            </a:r>
          </a:p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Б) родной дом, душистый ландыш. </a:t>
            </a:r>
          </a:p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В) зимняя дорога, горячая плита.  </a:t>
            </a:r>
          </a:p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Г) летнее кафе, </a:t>
            </a:r>
          </a:p>
          <a:p>
            <a:pPr lvl="0"/>
            <a:r>
              <a:rPr lang="ru-RU" sz="3000" b="1" dirty="0" smtClean="0"/>
              <a:t>   горячий кофе.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4714876" y="1857364"/>
            <a:ext cx="714380" cy="714380"/>
          </a:xfrm>
          <a:prstGeom prst="donut">
            <a:avLst>
              <a:gd name="adj" fmla="val 13385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87796">
            <a:off x="139696" y="597420"/>
            <a:ext cx="4159878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Задание 8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36492" y="2114532"/>
            <a:ext cx="3906891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Blip>
                <a:blip r:embed="rId4"/>
              </a:buBlip>
            </a:pPr>
            <a:r>
              <a:rPr lang="ru-RU" sz="3200" b="1" dirty="0" smtClean="0"/>
              <a:t>В какой строке приведены глаголы в прошедшем времени?</a:t>
            </a:r>
          </a:p>
          <a:p>
            <a:pPr>
              <a:buBlip>
                <a:blip r:embed="rId4"/>
              </a:buBlip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0" y="1000108"/>
            <a:ext cx="390689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3000" b="1" dirty="0" smtClean="0">
                <a:solidFill>
                  <a:schemeClr val="accent5">
                    <a:lumMod val="50000"/>
                  </a:schemeClr>
                </a:solidFill>
              </a:rPr>
              <a:t>А) бегут,  рисуют.</a:t>
            </a:r>
          </a:p>
          <a:p>
            <a:endParaRPr lang="ru-RU" sz="3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3000" b="1" dirty="0" smtClean="0">
                <a:solidFill>
                  <a:schemeClr val="accent5">
                    <a:lumMod val="50000"/>
                  </a:schemeClr>
                </a:solidFill>
              </a:rPr>
              <a:t>Б) побегут, нарисуют.</a:t>
            </a:r>
          </a:p>
          <a:p>
            <a:endParaRPr lang="ru-RU" sz="3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3000" b="1" dirty="0" smtClean="0">
                <a:solidFill>
                  <a:schemeClr val="accent5">
                    <a:lumMod val="50000"/>
                  </a:schemeClr>
                </a:solidFill>
              </a:rPr>
              <a:t>В) бежал, нарисовал.</a:t>
            </a:r>
          </a:p>
        </p:txBody>
      </p:sp>
      <p:sp>
        <p:nvSpPr>
          <p:cNvPr id="5" name="Кольцо 4"/>
          <p:cNvSpPr/>
          <p:nvPr/>
        </p:nvSpPr>
        <p:spPr>
          <a:xfrm>
            <a:off x="4714876" y="3143248"/>
            <a:ext cx="714380" cy="714380"/>
          </a:xfrm>
          <a:prstGeom prst="donut">
            <a:avLst>
              <a:gd name="adj" fmla="val 13385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87796">
            <a:off x="139696" y="597420"/>
            <a:ext cx="4159878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Задание 9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36492" y="2114532"/>
            <a:ext cx="390689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ru-RU" sz="3200" b="1" dirty="0" smtClean="0"/>
              <a:t>В какой строке приведены существительные только среднего рода?</a:t>
            </a:r>
            <a:endParaRPr lang="ru-RU" sz="32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0" y="559054"/>
            <a:ext cx="3906891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000" b="1" dirty="0" smtClean="0"/>
              <a:t>А) край, колос,   </a:t>
            </a:r>
          </a:p>
          <a:p>
            <a:pPr lvl="0"/>
            <a:r>
              <a:rPr lang="ru-RU" sz="3000" b="1" dirty="0" smtClean="0"/>
              <a:t>     праздник, бабочка. </a:t>
            </a:r>
          </a:p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Б) метро, кофе, </a:t>
            </a:r>
          </a:p>
          <a:p>
            <a:pPr lvl="0"/>
            <a:r>
              <a:rPr lang="ru-RU" sz="3000" b="1" dirty="0" smtClean="0"/>
              <a:t>     плечо,  облако.</a:t>
            </a:r>
          </a:p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В) тарелка, лампа, </a:t>
            </a:r>
          </a:p>
          <a:p>
            <a:pPr lvl="0"/>
            <a:r>
              <a:rPr lang="ru-RU" sz="3000" b="1" dirty="0" smtClean="0"/>
              <a:t>    бабушка, стрекоза, </a:t>
            </a:r>
          </a:p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Г) гнездо, яблоко,</a:t>
            </a:r>
          </a:p>
          <a:p>
            <a:pPr lvl="0"/>
            <a:r>
              <a:rPr lang="ru-RU" sz="3000" b="1" dirty="0" smtClean="0"/>
              <a:t>    крыло, пальто.</a:t>
            </a:r>
          </a:p>
          <a:p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4643438" y="4643446"/>
            <a:ext cx="714380" cy="714380"/>
          </a:xfrm>
          <a:prstGeom prst="donut">
            <a:avLst>
              <a:gd name="adj" fmla="val 13385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87796">
            <a:off x="139696" y="597420"/>
            <a:ext cx="4159878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Задание 10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36492" y="2114532"/>
            <a:ext cx="39068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Blip>
                <a:blip r:embed="rId4"/>
              </a:buBlip>
            </a:pPr>
            <a:r>
              <a:rPr lang="ru-RU" sz="3200" b="1" dirty="0" smtClean="0"/>
              <a:t>Сколько глаголов в тексте?</a:t>
            </a:r>
          </a:p>
          <a:p>
            <a:pPr>
              <a:buBlip>
                <a:blip r:embed="rId4"/>
              </a:buBlip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1" y="559054"/>
            <a:ext cx="371477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000" b="1" dirty="0" smtClean="0"/>
              <a:t>   У лесных тропинок всё лето цветут одуванчики. Семена одуванчика быстро созревают и плывут в воздухе. Вечером одуванчики </a:t>
            </a:r>
            <a:r>
              <a:rPr lang="ru-RU" sz="3000" b="1" dirty="0" err="1" smtClean="0"/>
              <a:t>закры-вают</a:t>
            </a:r>
            <a:r>
              <a:rPr lang="ru-RU" sz="3000" b="1" dirty="0" smtClean="0"/>
              <a:t> свои лепестки.</a:t>
            </a:r>
          </a:p>
          <a:p>
            <a:pPr lvl="0"/>
            <a:endParaRPr lang="ru-RU" sz="2400" dirty="0" smtClean="0"/>
          </a:p>
          <a:p>
            <a:pPr lvl="0"/>
            <a:r>
              <a:rPr lang="ru-RU" sz="3000" b="1" dirty="0" smtClean="0"/>
              <a:t>А)3    Б) 4   В) 5    Г) 6</a:t>
            </a:r>
          </a:p>
          <a:p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Кольцо 5"/>
          <p:cNvSpPr/>
          <p:nvPr/>
        </p:nvSpPr>
        <p:spPr>
          <a:xfrm>
            <a:off x="5643570" y="4500570"/>
            <a:ext cx="714380" cy="714380"/>
          </a:xfrm>
          <a:prstGeom prst="donut">
            <a:avLst>
              <a:gd name="adj" fmla="val 13385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Равно 7"/>
          <p:cNvSpPr/>
          <p:nvPr/>
        </p:nvSpPr>
        <p:spPr>
          <a:xfrm>
            <a:off x="7358082" y="1214422"/>
            <a:ext cx="1571636" cy="642942"/>
          </a:xfrm>
          <a:prstGeom prst="mathEqual">
            <a:avLst>
              <a:gd name="adj1" fmla="val 0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Равно 8"/>
          <p:cNvSpPr/>
          <p:nvPr/>
        </p:nvSpPr>
        <p:spPr>
          <a:xfrm>
            <a:off x="4786314" y="4000504"/>
            <a:ext cx="1357322" cy="642942"/>
          </a:xfrm>
          <a:prstGeom prst="mathEqual">
            <a:avLst>
              <a:gd name="adj1" fmla="val 0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Равно 9"/>
          <p:cNvSpPr/>
          <p:nvPr/>
        </p:nvSpPr>
        <p:spPr>
          <a:xfrm>
            <a:off x="4714876" y="2571744"/>
            <a:ext cx="2357454" cy="642942"/>
          </a:xfrm>
          <a:prstGeom prst="mathEqual">
            <a:avLst>
              <a:gd name="adj1" fmla="val 0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Равно 10"/>
          <p:cNvSpPr/>
          <p:nvPr/>
        </p:nvSpPr>
        <p:spPr>
          <a:xfrm>
            <a:off x="7215206" y="2571744"/>
            <a:ext cx="1571636" cy="642942"/>
          </a:xfrm>
          <a:prstGeom prst="mathEqual">
            <a:avLst>
              <a:gd name="adj1" fmla="val 0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7286644" y="3500438"/>
            <a:ext cx="1500198" cy="642942"/>
          </a:xfrm>
          <a:prstGeom prst="mathEqual">
            <a:avLst>
              <a:gd name="adj1" fmla="val 0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8" y="2143116"/>
          <a:ext cx="8429684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720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Имя прил.</a:t>
                      </a:r>
                    </a:p>
                    <a:p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Имя сущ.</a:t>
                      </a:r>
                    </a:p>
                    <a:p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Глагол</a:t>
                      </a:r>
                    </a:p>
                    <a:p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Имя </a:t>
                      </a:r>
                      <a:r>
                        <a:rPr lang="ru-RU" sz="32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числ</a:t>
                      </a: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EFB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Сколько? Который?</a:t>
                      </a:r>
                    </a:p>
                    <a:p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Что делать? Что сделать?</a:t>
                      </a:r>
                    </a:p>
                    <a:p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Какой? Какая? Какие?</a:t>
                      </a:r>
                    </a:p>
                    <a:p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Кто? Что?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E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16" name="Прямая со стрелкой 15"/>
          <p:cNvCxnSpPr/>
          <p:nvPr/>
        </p:nvCxnSpPr>
        <p:spPr>
          <a:xfrm rot="16200000" flipH="1">
            <a:off x="2107389" y="2893215"/>
            <a:ext cx="1928826" cy="1143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2178827" y="3679033"/>
            <a:ext cx="1857388" cy="12144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 flipH="1" flipV="1">
            <a:off x="1643042" y="3357562"/>
            <a:ext cx="2928958" cy="12144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2500298" y="3286124"/>
            <a:ext cx="1214446" cy="10001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0" y="1357298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 smtClean="0"/>
              <a:t>1. Соотнеси часть речи и её вопрос (соедини линией) </a:t>
            </a:r>
            <a:endParaRPr lang="ru-RU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8" y="2143116"/>
          <a:ext cx="8429684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0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Имя прил.</a:t>
                      </a:r>
                    </a:p>
                    <a:p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Имя сущ.</a:t>
                      </a:r>
                    </a:p>
                    <a:p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Глагол</a:t>
                      </a:r>
                    </a:p>
                    <a:p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Имя </a:t>
                      </a:r>
                      <a:r>
                        <a:rPr lang="ru-RU" sz="32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числ</a:t>
                      </a: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EFB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действие</a:t>
                      </a:r>
                    </a:p>
                    <a:p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порядок при счёте, количество</a:t>
                      </a:r>
                    </a:p>
                    <a:p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предмет</a:t>
                      </a:r>
                    </a:p>
                    <a:p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признак предмета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E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0" y="1357298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 smtClean="0"/>
              <a:t>2. Соотнеси часть речи и что она обозначает</a:t>
            </a:r>
            <a:endParaRPr lang="ru-RU" sz="3000" b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rot="16200000" flipH="1">
            <a:off x="1250133" y="3536157"/>
            <a:ext cx="2928958" cy="7143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2178827" y="3464719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 flipH="1" flipV="1">
            <a:off x="1714480" y="3000372"/>
            <a:ext cx="1785950" cy="785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1714480" y="4000504"/>
            <a:ext cx="1928826" cy="785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8" y="2143116"/>
          <a:ext cx="8429684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Наступила ранняя весна. Яркое весеннее </a:t>
                      </a:r>
                    </a:p>
                    <a:p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солнце освещает землю. Затрещал на реке </a:t>
                      </a:r>
                    </a:p>
                    <a:p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синий   лёд.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E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0" y="1357298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smtClean="0"/>
              <a:t>3. </a:t>
            </a:r>
            <a:r>
              <a:rPr lang="ru-RU" sz="3200" dirty="0" smtClean="0"/>
              <a:t>Определи части речи. Подпиши сверху. </a:t>
            </a:r>
            <a:endParaRPr lang="ru-RU" sz="3000" dirty="0"/>
          </a:p>
        </p:txBody>
      </p:sp>
      <p:sp>
        <p:nvSpPr>
          <p:cNvPr id="9" name="TextBox 8"/>
          <p:cNvSpPr txBox="1"/>
          <p:nvPr/>
        </p:nvSpPr>
        <p:spPr>
          <a:xfrm>
            <a:off x="5357818" y="2071678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прил.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00298" y="307181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гл.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57818" y="307181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гл.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3042" y="4071942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сущ.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57290" y="2071678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гл.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7158" y="4071942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прил.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15140" y="2071678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прил.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14612" y="2071678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прил.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43702" y="3071810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пр.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58082" y="3071810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сущ.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86182" y="3071810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сущ.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1472" y="3071810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сущ.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43372" y="2071678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сущ.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Рефлексия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204970"/>
              </p:ext>
            </p:extLst>
          </p:nvPr>
        </p:nvGraphicFramePr>
        <p:xfrm>
          <a:off x="651252" y="4302827"/>
          <a:ext cx="6576025" cy="1565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7110">
                  <a:extLst>
                    <a:ext uri="{9D8B030D-6E8A-4147-A177-3AD203B41FA5}">
                      <a16:colId xmlns:a16="http://schemas.microsoft.com/office/drawing/2014/main" xmlns="" val="1143680273"/>
                    </a:ext>
                  </a:extLst>
                </a:gridCol>
                <a:gridCol w="818915">
                  <a:extLst>
                    <a:ext uri="{9D8B030D-6E8A-4147-A177-3AD203B41FA5}">
                      <a16:colId xmlns:a16="http://schemas.microsoft.com/office/drawing/2014/main" xmlns="" val="573696091"/>
                    </a:ext>
                  </a:extLst>
                </a:gridCol>
              </a:tblGrid>
              <a:tr h="391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Словарная</a:t>
                      </a:r>
                      <a:r>
                        <a:rPr lang="ru-RU" sz="2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работа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8472912"/>
                  </a:ext>
                </a:extLst>
              </a:tr>
              <a:tr h="391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Тесты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5210" algn="l"/>
                        </a:tabLst>
                      </a:pPr>
                      <a:r>
                        <a:rPr lang="ru-RU" sz="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4263310"/>
                  </a:ext>
                </a:extLst>
              </a:tr>
              <a:tr h="391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Самостоятельная</a:t>
                      </a:r>
                      <a:r>
                        <a:rPr lang="ru-RU" sz="2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работа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2282349"/>
                  </a:ext>
                </a:extLst>
              </a:tr>
              <a:tr h="391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Общая оценка своей работы на уроке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7314365"/>
                  </a:ext>
                </a:extLst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51253" y="1943100"/>
            <a:ext cx="5510396" cy="2285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4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4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4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4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4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4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4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4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314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>
              <a:tabLst>
                <a:tab pos="1735931" algn="l"/>
              </a:tabLst>
            </a:pPr>
            <a:r>
              <a:rPr lang="ru-RU" alt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Оцените ваши действия на уроке:</a:t>
            </a:r>
            <a:endParaRPr lang="ru-RU" altLang="ru-RU" sz="2400" dirty="0"/>
          </a:p>
          <a:p>
            <a:pPr defTabSz="685800">
              <a:buFontTx/>
              <a:buChar char="•"/>
              <a:tabLst>
                <a:tab pos="1735931" algn="l"/>
              </a:tabLst>
            </a:pPr>
            <a:r>
              <a:rPr lang="ru-RU" alt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Мне было трудно – 3 балла</a:t>
            </a:r>
            <a:endParaRPr lang="ru-RU" altLang="ru-RU" sz="2400" dirty="0"/>
          </a:p>
          <a:p>
            <a:pPr defTabSz="685800">
              <a:buFontTx/>
              <a:buChar char="•"/>
              <a:tabLst>
                <a:tab pos="1735931" algn="l"/>
              </a:tabLst>
            </a:pPr>
            <a:r>
              <a:rPr lang="ru-RU" alt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Есть над чем поработать – 4 балла</a:t>
            </a:r>
            <a:endParaRPr lang="ru-RU" altLang="ru-RU" sz="2400" dirty="0"/>
          </a:p>
          <a:p>
            <a:pPr defTabSz="685800">
              <a:buFontTx/>
              <a:buChar char="•"/>
              <a:tabLst>
                <a:tab pos="1735931" algn="l"/>
              </a:tabLst>
            </a:pPr>
            <a:r>
              <a:rPr lang="ru-RU" alt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Могу себя похвалить! – 5 баллов</a:t>
            </a:r>
            <a:endParaRPr lang="ru-RU" altLang="ru-RU" sz="2400" dirty="0"/>
          </a:p>
          <a:p>
            <a:pPr defTabSz="685800">
              <a:tabLst>
                <a:tab pos="1735931" algn="l"/>
              </a:tabLst>
            </a:pPr>
            <a:endParaRPr lang="ru-RU" alt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685800">
              <a:tabLst>
                <a:tab pos="1735931" algn="l"/>
              </a:tabLst>
            </a:pPr>
            <a:r>
              <a:rPr lang="ru-RU" altLang="ru-RU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Лист самооценки</a:t>
            </a:r>
            <a:endParaRPr lang="ru-RU" alt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89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</a:t>
            </a:r>
            <a:r>
              <a:rPr lang="ru-RU" dirty="0" smtClean="0"/>
              <a:t>еречь, печь (пироги)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9473" y="13407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0" baseline="0">
                <a:ln w="1905"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00339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ru-RU" dirty="0" smtClean="0"/>
              <a:t>(не) работал, (не) пришёл 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51520" y="240689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0" baseline="0">
                <a:ln w="1905"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00339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ru-RU" dirty="0"/>
              <a:t>к</a:t>
            </a:r>
            <a:r>
              <a:rPr lang="ru-RU" dirty="0" smtClean="0"/>
              <a:t>овш, нож, врач</a:t>
            </a:r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60497" y="34730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0" baseline="0">
                <a:ln w="1905"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00339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ru-RU" dirty="0"/>
              <a:t>д</a:t>
            </a:r>
            <a:r>
              <a:rPr lang="ru-RU" dirty="0" smtClean="0"/>
              <a:t>очь, ночь, речь</a:t>
            </a:r>
            <a:endParaRPr lang="ru-RU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74546" y="450178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0" baseline="0">
                <a:ln w="1905"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00339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ru-RU" dirty="0" smtClean="0"/>
              <a:t>(много) туч, (нет) свеч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99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СЛОВАРНАЯ РАБОТА</a:t>
            </a:r>
          </a:p>
          <a:p>
            <a:r>
              <a:rPr lang="ru-RU" dirty="0" smtClean="0"/>
              <a:t>ТЕСТ </a:t>
            </a:r>
          </a:p>
          <a:p>
            <a:pPr marL="0" indent="0">
              <a:buNone/>
            </a:pPr>
            <a:r>
              <a:rPr lang="ru-RU" dirty="0" smtClean="0"/>
              <a:t>(с самопроверкой)</a:t>
            </a:r>
          </a:p>
          <a:p>
            <a:r>
              <a:rPr lang="ru-RU" dirty="0" smtClean="0"/>
              <a:t>САМОСТОЯТЕЛЬНАЯ РАБОТА  </a:t>
            </a:r>
          </a:p>
          <a:p>
            <a:pPr marL="0" indent="0">
              <a:buNone/>
            </a:pPr>
            <a:r>
              <a:rPr lang="ru-RU" dirty="0" smtClean="0"/>
              <a:t>(с взаимопроверкой)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85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87796">
            <a:off x="139696" y="597420"/>
            <a:ext cx="4159878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Задание 1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36492" y="2114532"/>
            <a:ext cx="39068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Blip>
                <a:blip r:embed="rId4"/>
              </a:buBlip>
            </a:pPr>
            <a:r>
              <a:rPr lang="ru-RU" sz="3200" b="1" dirty="0" smtClean="0"/>
              <a:t>Что обозначают имена прилагательные?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4857752" y="1538576"/>
            <a:ext cx="3906069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А)признак  предмета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30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30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 предмет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30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30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 действие предмета</a:t>
            </a:r>
            <a:endParaRPr kumimoji="0" lang="ru-RU" sz="3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9" name="Кольцо 8"/>
          <p:cNvSpPr/>
          <p:nvPr/>
        </p:nvSpPr>
        <p:spPr>
          <a:xfrm>
            <a:off x="4643438" y="1500174"/>
            <a:ext cx="714380" cy="714380"/>
          </a:xfrm>
          <a:prstGeom prst="donut">
            <a:avLst>
              <a:gd name="adj" fmla="val 13385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87796">
            <a:off x="139696" y="597420"/>
            <a:ext cx="4159878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Задание 2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36492" y="2114532"/>
            <a:ext cx="39068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Blip>
                <a:blip r:embed="rId4"/>
              </a:buBlip>
            </a:pPr>
            <a:r>
              <a:rPr lang="ru-RU" sz="3200" b="1" dirty="0" smtClean="0"/>
              <a:t>Что обозначают имена существительные ?</a:t>
            </a:r>
          </a:p>
          <a:p>
            <a:pPr>
              <a:buBlip>
                <a:blip r:embed="rId4"/>
              </a:buBlip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0" y="1500174"/>
            <a:ext cx="390689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000" b="1" dirty="0" smtClean="0"/>
              <a:t>А)действие предмета </a:t>
            </a:r>
          </a:p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Б) предмет </a:t>
            </a:r>
          </a:p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В) признак предмета</a:t>
            </a:r>
          </a:p>
          <a:p>
            <a:pPr>
              <a:buBlip>
                <a:blip r:embed="rId4"/>
              </a:buBlip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4714876" y="2357430"/>
            <a:ext cx="714380" cy="714380"/>
          </a:xfrm>
          <a:prstGeom prst="donut">
            <a:avLst>
              <a:gd name="adj" fmla="val 13385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87796">
            <a:off x="139696" y="597420"/>
            <a:ext cx="4159878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Задание 3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36492" y="2114532"/>
            <a:ext cx="39068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ru-RU" sz="3200" b="1" dirty="0" smtClean="0"/>
              <a:t>Что обозначают глаголы?</a:t>
            </a:r>
            <a:endParaRPr lang="ru-RU" sz="32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0" y="785794"/>
            <a:ext cx="39068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А) признак предмета</a:t>
            </a:r>
          </a:p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Б) предмет </a:t>
            </a:r>
          </a:p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В) действие предмета</a:t>
            </a:r>
          </a:p>
        </p:txBody>
      </p:sp>
      <p:sp>
        <p:nvSpPr>
          <p:cNvPr id="5" name="Кольцо 4"/>
          <p:cNvSpPr/>
          <p:nvPr/>
        </p:nvSpPr>
        <p:spPr>
          <a:xfrm>
            <a:off x="4714876" y="3000372"/>
            <a:ext cx="714380" cy="714380"/>
          </a:xfrm>
          <a:prstGeom prst="donut">
            <a:avLst>
              <a:gd name="adj" fmla="val 13385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87796">
            <a:off x="139696" y="597420"/>
            <a:ext cx="4159878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Задание 4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36492" y="2114532"/>
            <a:ext cx="390689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Blip>
                <a:blip r:embed="rId4"/>
              </a:buBlip>
            </a:pPr>
            <a:r>
              <a:rPr lang="ru-RU" sz="3200" b="1" dirty="0" smtClean="0"/>
              <a:t>На какие вопросы отвечают имена прилагательные?</a:t>
            </a:r>
          </a:p>
          <a:p>
            <a:endParaRPr lang="ru-RU" sz="32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628" y="1000108"/>
            <a:ext cx="39068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000" b="1" dirty="0" smtClean="0"/>
              <a:t>А) где? как? </a:t>
            </a:r>
          </a:p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Б) что делать? </a:t>
            </a:r>
          </a:p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В) какой? какая?</a:t>
            </a:r>
          </a:p>
          <a:p>
            <a:pPr lvl="0"/>
            <a:r>
              <a:rPr lang="ru-RU" sz="3000" b="1" dirty="0" smtClean="0"/>
              <a:t>     какое? какие? </a:t>
            </a:r>
          </a:p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Г) кто? что?</a:t>
            </a:r>
          </a:p>
          <a:p>
            <a:pPr>
              <a:buBlip>
                <a:blip r:embed="rId4"/>
              </a:buBlip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4786314" y="2786058"/>
            <a:ext cx="714380" cy="714380"/>
          </a:xfrm>
          <a:prstGeom prst="donut">
            <a:avLst>
              <a:gd name="adj" fmla="val 13385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87796">
            <a:off x="139696" y="597420"/>
            <a:ext cx="4159878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Задание 5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36492" y="2114532"/>
            <a:ext cx="39068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Blip>
                <a:blip r:embed="rId4"/>
              </a:buBlip>
            </a:pPr>
            <a:r>
              <a:rPr lang="ru-RU" sz="3200" b="1" dirty="0" smtClean="0"/>
              <a:t>Какой ряд состоит только из имён прилагательных?</a:t>
            </a:r>
          </a:p>
          <a:p>
            <a:pPr>
              <a:buBlip>
                <a:blip r:embed="rId4"/>
              </a:buBlip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0" y="559054"/>
            <a:ext cx="3906891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000" b="1" dirty="0" smtClean="0"/>
              <a:t>А) лето, соловей, ласковый, гудит</a:t>
            </a:r>
          </a:p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Б) пихта, она, </a:t>
            </a:r>
          </a:p>
          <a:p>
            <a:pPr lvl="0"/>
            <a:r>
              <a:rPr lang="ru-RU" sz="3000" b="1" dirty="0" smtClean="0"/>
              <a:t>добрый, сосняк</a:t>
            </a:r>
          </a:p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В) сладкий, тёплый, громкий, мокрый</a:t>
            </a:r>
          </a:p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Г) гора, спелый, яблоки, восхищался</a:t>
            </a:r>
          </a:p>
          <a:p>
            <a:pPr>
              <a:buBlip>
                <a:blip r:embed="rId4"/>
              </a:buBlip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4714876" y="3214686"/>
            <a:ext cx="714380" cy="714380"/>
          </a:xfrm>
          <a:prstGeom prst="donut">
            <a:avLst>
              <a:gd name="adj" fmla="val 13385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87796">
            <a:off x="139696" y="597420"/>
            <a:ext cx="4159878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Задание 6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36492" y="2114532"/>
            <a:ext cx="390689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Blip>
                <a:blip r:embed="rId4"/>
              </a:buBlip>
            </a:pPr>
            <a:r>
              <a:rPr lang="ru-RU" sz="3200" b="1" dirty="0" smtClean="0"/>
              <a:t>Укажи строку, в которой приведены только глаголы?</a:t>
            </a:r>
          </a:p>
          <a:p>
            <a:pPr>
              <a:buBlip>
                <a:blip r:embed="rId4"/>
              </a:buBlip>
            </a:pPr>
            <a:endParaRPr lang="ru-RU" sz="32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0" y="559054"/>
            <a:ext cx="3906891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000" b="1" dirty="0" smtClean="0"/>
              <a:t>А)воздух, девять, холодный</a:t>
            </a:r>
          </a:p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Б) петь, зеленеть, любить</a:t>
            </a:r>
          </a:p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В) купание, находка, полёт</a:t>
            </a:r>
          </a:p>
          <a:p>
            <a:pPr lvl="0"/>
            <a:endParaRPr lang="ru-RU" sz="3000" b="1" dirty="0" smtClean="0"/>
          </a:p>
          <a:p>
            <a:pPr lvl="0"/>
            <a:r>
              <a:rPr lang="ru-RU" sz="3000" b="1" dirty="0" smtClean="0"/>
              <a:t>Г) рыбный, пушистый, речной</a:t>
            </a:r>
          </a:p>
          <a:p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4714876" y="1857364"/>
            <a:ext cx="714380" cy="714380"/>
          </a:xfrm>
          <a:prstGeom prst="donut">
            <a:avLst>
              <a:gd name="adj" fmla="val 13385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tf10362645">
  <a:themeElements>
    <a:clrScheme name="Calligraphy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B2780C3CC07BD4BAA623FF9571645580400D1570604EA743043A2641365C0E91715" ma:contentTypeVersion="55" ma:contentTypeDescription="Create a new document." ma:contentTypeScope="" ma:versionID="2c496a0f341a72d7e8cbd42eb499a6d4">
  <xsd:schema xmlns:xsd="http://www.w3.org/2001/XMLSchema" xmlns:xs="http://www.w3.org/2001/XMLSchema" xmlns:p="http://schemas.microsoft.com/office/2006/metadata/properties" xmlns:ns2="9d035d7d-02e5-4a00-8b62-9a556aabc7b5" xmlns:ns3="91e8d559-4d54-460d-ba58-5d5027f88b4d" targetNamespace="http://schemas.microsoft.com/office/2006/metadata/properties" ma:root="true" ma:fieldsID="2bcea688bd265da693c2f253e50f4ab0" ns2:_="" ns3:_="">
    <xsd:import namespace="9d035d7d-02e5-4a00-8b62-9a556aabc7b5"/>
    <xsd:import namespace="91e8d559-4d54-460d-ba58-5d5027f88b4d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035d7d-02e5-4a00-8b62-9a556aabc7b5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dc117081-80f4-4e10-b46d-e6dc6854316c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41FC7ADF-4C62-4413-95B2-CDE72C4AD396}" ma:internalName="CSXSubmissionMarket" ma:readOnly="false" ma:showField="MarketName" ma:web="9d035d7d-02e5-4a00-8b62-9a556aabc7b5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e663266-dbf1-446f-b076-28feab654dae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CD722278-12DA-4BA9-B56C-2624CA46C480}" ma:internalName="InProjectListLookup" ma:readOnly="true" ma:showField="InProjectList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65226a81-6f17-445b-9321-8ea42e2eee04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CD722278-12DA-4BA9-B56C-2624CA46C480}" ma:internalName="LastCompleteVersionLookup" ma:readOnly="true" ma:showField="LastCompleteVersion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CD722278-12DA-4BA9-B56C-2624CA46C480}" ma:internalName="LastPreviewErrorLookup" ma:readOnly="true" ma:showField="LastPreviewError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CD722278-12DA-4BA9-B56C-2624CA46C480}" ma:internalName="LastPreviewResultLookup" ma:readOnly="true" ma:showField="LastPreviewResult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CD722278-12DA-4BA9-B56C-2624CA46C480}" ma:internalName="LastPreviewAttemptDateLookup" ma:readOnly="true" ma:showField="LastPreviewAttemptDat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CD722278-12DA-4BA9-B56C-2624CA46C480}" ma:internalName="LastPreviewedByLookup" ma:readOnly="true" ma:showField="LastPreviewedBy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CD722278-12DA-4BA9-B56C-2624CA46C480}" ma:internalName="LastPreviewTimeLookup" ma:readOnly="true" ma:showField="LastPreviewTim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CD722278-12DA-4BA9-B56C-2624CA46C480}" ma:internalName="LastPreviewVersionLookup" ma:readOnly="true" ma:showField="LastPreviewVersion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CD722278-12DA-4BA9-B56C-2624CA46C480}" ma:internalName="LastPublishErrorLookup" ma:readOnly="true" ma:showField="LastPublishError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CD722278-12DA-4BA9-B56C-2624CA46C480}" ma:internalName="LastPublishResultLookup" ma:readOnly="true" ma:showField="LastPublishResult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CD722278-12DA-4BA9-B56C-2624CA46C480}" ma:internalName="LastPublishAttemptDateLookup" ma:readOnly="true" ma:showField="LastPublishAttemptDat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CD722278-12DA-4BA9-B56C-2624CA46C480}" ma:internalName="LastPublishedByLookup" ma:readOnly="true" ma:showField="LastPublishedBy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CD722278-12DA-4BA9-B56C-2624CA46C480}" ma:internalName="LastPublishTimeLookup" ma:readOnly="true" ma:showField="LastPublishTim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CD722278-12DA-4BA9-B56C-2624CA46C480}" ma:internalName="LastPublishVersionLookup" ma:readOnly="true" ma:showField="LastPublishVersion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116CC8E-FCD3-4331-849C-1BF4DB8052AE}" ma:internalName="LocLastLocAttemptVersionLookup" ma:readOnly="false" ma:showField="LastLocAttemptVersion" ma:web="9d035d7d-02e5-4a00-8b62-9a556aabc7b5">
      <xsd:simpleType>
        <xsd:restriction base="dms:Lookup"/>
      </xsd:simpleType>
    </xsd:element>
    <xsd:element name="LocLastLocAttemptVersionTypeLookup" ma:index="72" nillable="true" ma:displayName="Loc Last Loc Attempt Version Type" ma:default="" ma:list="{B116CC8E-FCD3-4331-849C-1BF4DB8052AE}" ma:internalName="LocLastLocAttemptVersionTypeLookup" ma:readOnly="true" ma:showField="LastLocAttemptVersionType" ma:web="9d035d7d-02e5-4a00-8b62-9a556aabc7b5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116CC8E-FCD3-4331-849C-1BF4DB8052AE}" ma:internalName="LocNewPublishedVersionLookup" ma:readOnly="true" ma:showField="NewPublishedVersion" ma:web="9d035d7d-02e5-4a00-8b62-9a556aabc7b5">
      <xsd:simpleType>
        <xsd:restriction base="dms:Lookup"/>
      </xsd:simpleType>
    </xsd:element>
    <xsd:element name="LocOverallHandbackStatusLookup" ma:index="76" nillable="true" ma:displayName="Loc Overall Handback Status" ma:default="" ma:list="{B116CC8E-FCD3-4331-849C-1BF4DB8052AE}" ma:internalName="LocOverallHandbackStatusLookup" ma:readOnly="true" ma:showField="OverallHandbackStatus" ma:web="9d035d7d-02e5-4a00-8b62-9a556aabc7b5">
      <xsd:simpleType>
        <xsd:restriction base="dms:Lookup"/>
      </xsd:simpleType>
    </xsd:element>
    <xsd:element name="LocOverallLocStatusLookup" ma:index="77" nillable="true" ma:displayName="Loc Overall Localize Status" ma:default="" ma:list="{B116CC8E-FCD3-4331-849C-1BF4DB8052AE}" ma:internalName="LocOverallLocStatusLookup" ma:readOnly="true" ma:showField="OverallLocStatus" ma:web="9d035d7d-02e5-4a00-8b62-9a556aabc7b5">
      <xsd:simpleType>
        <xsd:restriction base="dms:Lookup"/>
      </xsd:simpleType>
    </xsd:element>
    <xsd:element name="LocOverallPreviewStatusLookup" ma:index="78" nillable="true" ma:displayName="Loc Overall Preview Status" ma:default="" ma:list="{B116CC8E-FCD3-4331-849C-1BF4DB8052AE}" ma:internalName="LocOverallPreviewStatusLookup" ma:readOnly="true" ma:showField="OverallPreviewStatus" ma:web="9d035d7d-02e5-4a00-8b62-9a556aabc7b5">
      <xsd:simpleType>
        <xsd:restriction base="dms:Lookup"/>
      </xsd:simpleType>
    </xsd:element>
    <xsd:element name="LocOverallPublishStatusLookup" ma:index="79" nillable="true" ma:displayName="Loc Overall Publish Status" ma:default="" ma:list="{B116CC8E-FCD3-4331-849C-1BF4DB8052AE}" ma:internalName="LocOverallPublishStatusLookup" ma:readOnly="true" ma:showField="OverallPublishStatus" ma:web="9d035d7d-02e5-4a00-8b62-9a556aabc7b5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116CC8E-FCD3-4331-849C-1BF4DB8052AE}" ma:internalName="LocProcessedForHandoffsLookup" ma:readOnly="true" ma:showField="ProcessedForHandoffs" ma:web="9d035d7d-02e5-4a00-8b62-9a556aabc7b5">
      <xsd:simpleType>
        <xsd:restriction base="dms:Lookup"/>
      </xsd:simpleType>
    </xsd:element>
    <xsd:element name="LocProcessedForMarketsLookup" ma:index="82" nillable="true" ma:displayName="Loc Processed For Markets" ma:default="" ma:list="{B116CC8E-FCD3-4331-849C-1BF4DB8052AE}" ma:internalName="LocProcessedForMarketsLookup" ma:readOnly="true" ma:showField="ProcessedForMarkets" ma:web="9d035d7d-02e5-4a00-8b62-9a556aabc7b5">
      <xsd:simpleType>
        <xsd:restriction base="dms:Lookup"/>
      </xsd:simpleType>
    </xsd:element>
    <xsd:element name="LocPublishedDependentAssetsLookup" ma:index="83" nillable="true" ma:displayName="Loc Published Dependent Assets" ma:default="" ma:list="{B116CC8E-FCD3-4331-849C-1BF4DB8052AE}" ma:internalName="LocPublishedDependentAssetsLookup" ma:readOnly="true" ma:showField="PublishedDependentAssets" ma:web="9d035d7d-02e5-4a00-8b62-9a556aabc7b5">
      <xsd:simpleType>
        <xsd:restriction base="dms:Lookup"/>
      </xsd:simpleType>
    </xsd:element>
    <xsd:element name="LocPublishedLinkedAssetsLookup" ma:index="84" nillable="true" ma:displayName="Loc Published Linked Assets" ma:default="" ma:list="{B116CC8E-FCD3-4331-849C-1BF4DB8052AE}" ma:internalName="LocPublishedLinkedAssetsLookup" ma:readOnly="true" ma:showField="PublishedLinkedAssets" ma:web="9d035d7d-02e5-4a00-8b62-9a556aabc7b5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c95181ba-569f-436f-adb3-78c3831fea54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41FC7ADF-4C62-4413-95B2-CDE72C4AD396}" ma:internalName="Markets" ma:readOnly="false" ma:showField="MarketNam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CD722278-12DA-4BA9-B56C-2624CA46C480}" ma:internalName="NumOfRatingsLookup" ma:readOnly="true" ma:showField="NumOfRatings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CD722278-12DA-4BA9-B56C-2624CA46C480}" ma:internalName="PublishStatusLookup" ma:readOnly="false" ma:showField="PublishStatus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a34c0026-7bf6-479c-b6e7-24710140ce31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0ef119a3-9350-4d50-81f0-e824a5745f43}" ma:internalName="TaxCatchAll" ma:showField="CatchAllData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0ef119a3-9350-4d50-81f0-e824a5745f43}" ma:internalName="TaxCatchAllLabel" ma:readOnly="true" ma:showField="CatchAllDataLabel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e8d559-4d54-460d-ba58-5d5027f88b4d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rovalStatus xmlns="9d035d7d-02e5-4a00-8b62-9a556aabc7b5">InProgress</ApprovalStatus>
    <EditorialTags xmlns="9d035d7d-02e5-4a00-8b62-9a556aabc7b5" xsi:nil="true"/>
    <MarketSpecific xmlns="9d035d7d-02e5-4a00-8b62-9a556aabc7b5">false</MarketSpecific>
    <TPLaunchHelpLinkType xmlns="9d035d7d-02e5-4a00-8b62-9a556aabc7b5" xsi:nil="true"/>
    <TPNamespace xmlns="9d035d7d-02e5-4a00-8b62-9a556aabc7b5" xsi:nil="true"/>
    <TemplateTemplateType xmlns="9d035d7d-02e5-4a00-8b62-9a556aabc7b5">Word 2007 Default</TemplateTemplateType>
    <UANotes xmlns="9d035d7d-02e5-4a00-8b62-9a556aabc7b5" xsi:nil="true"/>
    <VoteCount xmlns="9d035d7d-02e5-4a00-8b62-9a556aabc7b5" xsi:nil="true"/>
    <HandoffToMSDN xmlns="9d035d7d-02e5-4a00-8b62-9a556aabc7b5">2010-12-23T10:33:00+00:00</HandoffToMSDN>
    <OriginAsset xmlns="9d035d7d-02e5-4a00-8b62-9a556aabc7b5" xsi:nil="true"/>
    <PublishTargets xmlns="9d035d7d-02e5-4a00-8b62-9a556aabc7b5">OfficeOnline</PublishTargets>
    <AssetType xmlns="9d035d7d-02e5-4a00-8b62-9a556aabc7b5">TP</AssetType>
    <IntlLangReview xmlns="9d035d7d-02e5-4a00-8b62-9a556aabc7b5" xsi:nil="true"/>
    <NumericId xmlns="9d035d7d-02e5-4a00-8b62-9a556aabc7b5">-1</NumericId>
    <OOCacheId xmlns="9d035d7d-02e5-4a00-8b62-9a556aabc7b5" xsi:nil="true"/>
    <ClipArtFilename xmlns="9d035d7d-02e5-4a00-8b62-9a556aabc7b5" xsi:nil="true"/>
    <OpenTemplate xmlns="9d035d7d-02e5-4a00-8b62-9a556aabc7b5">true</OpenTemplate>
    <TPExecutable xmlns="9d035d7d-02e5-4a00-8b62-9a556aabc7b5" xsi:nil="true"/>
    <LastHandOff xmlns="9d035d7d-02e5-4a00-8b62-9a556aabc7b5" xsi:nil="true"/>
    <TPLaunchHelpLink xmlns="9d035d7d-02e5-4a00-8b62-9a556aabc7b5" xsi:nil="true"/>
    <Providers xmlns="9d035d7d-02e5-4a00-8b62-9a556aabc7b5" xsi:nil="true"/>
    <TPAppVersion xmlns="9d035d7d-02e5-4a00-8b62-9a556aabc7b5">11</TPAppVersion>
    <IsSearchable xmlns="9d035d7d-02e5-4a00-8b62-9a556aabc7b5">false</IsSearchable>
    <EditorialStatus xmlns="9d035d7d-02e5-4a00-8b62-9a556aabc7b5" xsi:nil="true"/>
    <UALocComments xmlns="9d035d7d-02e5-4a00-8b62-9a556aabc7b5" xsi:nil="true"/>
    <CSXHash xmlns="9d035d7d-02e5-4a00-8b62-9a556aabc7b5" xsi:nil="true"/>
    <DirectSourceMarket xmlns="9d035d7d-02e5-4a00-8b62-9a556aabc7b5">english</DirectSourceMarket>
    <DSATActionTaken xmlns="9d035d7d-02e5-4a00-8b62-9a556aabc7b5" xsi:nil="true"/>
    <PolicheckWords xmlns="9d035d7d-02e5-4a00-8b62-9a556aabc7b5" xsi:nil="true"/>
    <BugNumber xmlns="9d035d7d-02e5-4a00-8b62-9a556aabc7b5" xsi:nil="true"/>
    <Downloads xmlns="9d035d7d-02e5-4a00-8b62-9a556aabc7b5">0</Downloads>
    <ThumbnailAssetId xmlns="9d035d7d-02e5-4a00-8b62-9a556aabc7b5" xsi:nil="true"/>
    <TrustLevel xmlns="9d035d7d-02e5-4a00-8b62-9a556aabc7b5">1 Microsoft Managed Content</TrustLevel>
    <UALocRecommendation xmlns="9d035d7d-02e5-4a00-8b62-9a556aabc7b5">Localize</UALocRecommendation>
    <TPApplication xmlns="9d035d7d-02e5-4a00-8b62-9a556aabc7b5">PowerPoint</TPApplication>
    <AssetId xmlns="9d035d7d-02e5-4a00-8b62-9a556aabc7b5">TP010362645</AssetId>
    <APEditor xmlns="9d035d7d-02e5-4a00-8b62-9a556aabc7b5">
      <UserInfo>
        <DisplayName>FAREAST\v-sabhe</DisplayName>
        <AccountId>281</AccountId>
        <AccountType/>
      </UserInfo>
    </APEditor>
    <PrimaryImageGen xmlns="9d035d7d-02e5-4a00-8b62-9a556aabc7b5">true</PrimaryImageGen>
    <TPInstallLocation xmlns="9d035d7d-02e5-4a00-8b62-9a556aabc7b5">{My Templates}</TPInstallLocation>
    <Manager xmlns="9d035d7d-02e5-4a00-8b62-9a556aabc7b5" xsi:nil="true"/>
    <ParentAssetId xmlns="9d035d7d-02e5-4a00-8b62-9a556aabc7b5" xsi:nil="true"/>
    <SubmitterId xmlns="9d035d7d-02e5-4a00-8b62-9a556aabc7b5" xsi:nil="true"/>
    <TemplateStatus xmlns="9d035d7d-02e5-4a00-8b62-9a556aabc7b5" xsi:nil="true"/>
    <APAuthor xmlns="9d035d7d-02e5-4a00-8b62-9a556aabc7b5">
      <UserInfo>
        <DisplayName>FAREAST\v-sabhe</DisplayName>
        <AccountId>281</AccountId>
        <AccountType/>
      </UserInfo>
    </APAuthor>
    <TPCommandLine xmlns="9d035d7d-02e5-4a00-8b62-9a556aabc7b5">{PP} /n {FilePath}</TPCommandLine>
    <APDescription xmlns="9d035d7d-02e5-4a00-8b62-9a556aabc7b5" xsi:nil="true"/>
    <UAProjectedTotalWords xmlns="9d035d7d-02e5-4a00-8b62-9a556aabc7b5" xsi:nil="true"/>
    <Provider xmlns="9d035d7d-02e5-4a00-8b62-9a556aabc7b5">EY006220130</Provider>
    <ApprovalLog xmlns="9d035d7d-02e5-4a00-8b62-9a556aabc7b5" xsi:nil="true"/>
    <Component xmlns="91e8d559-4d54-460d-ba58-5d5027f88b4d" xsi:nil="true"/>
    <LastPublishResultLookup xmlns="9d035d7d-02e5-4a00-8b62-9a556aabc7b5" xsi:nil="true"/>
    <BusinessGroup xmlns="9d035d7d-02e5-4a00-8b62-9a556aabc7b5" xsi:nil="true"/>
    <PublishStatusLookup xmlns="9d035d7d-02e5-4a00-8b62-9a556aabc7b5">
      <Value>254083</Value>
      <Value>441447</Value>
    </PublishStatusLookup>
    <SourceTitle xmlns="9d035d7d-02e5-4a00-8b62-9a556aabc7b5">School and nature</SourceTitle>
    <AcquiredFrom xmlns="9d035d7d-02e5-4a00-8b62-9a556aabc7b5">Internal MS</AcquiredFrom>
    <CSXSubmissionMarket xmlns="9d035d7d-02e5-4a00-8b62-9a556aabc7b5" xsi:nil="true"/>
    <Markets xmlns="9d035d7d-02e5-4a00-8b62-9a556aabc7b5"/>
    <OriginalSourceMarket xmlns="9d035d7d-02e5-4a00-8b62-9a556aabc7b5">english</OriginalSourceMarket>
    <ArtSampleDocs xmlns="9d035d7d-02e5-4a00-8b62-9a556aabc7b5" xsi:nil="true"/>
    <ShowIn xmlns="9d035d7d-02e5-4a00-8b62-9a556aabc7b5">On Web no search</ShowIn>
    <TPClientViewer xmlns="9d035d7d-02e5-4a00-8b62-9a556aabc7b5" xsi:nil="true"/>
    <IntlLangReviewDate xmlns="9d035d7d-02e5-4a00-8b62-9a556aabc7b5">2010-12-23T10:33:00+00:00</IntlLangReviewDate>
    <TPFriendlyName xmlns="9d035d7d-02e5-4a00-8b62-9a556aabc7b5">Школа и природа</TPFriendlyName>
    <AverageRating xmlns="9d035d7d-02e5-4a00-8b62-9a556aabc7b5" xsi:nil="true"/>
    <AssetStart xmlns="9d035d7d-02e5-4a00-8b62-9a556aabc7b5">2010-02-22T11:40:15+00:00</AssetStart>
    <TPComponent xmlns="9d035d7d-02e5-4a00-8b62-9a556aabc7b5">PPTFiles</TPComponent>
    <CrawlForDependencies xmlns="9d035d7d-02e5-4a00-8b62-9a556aabc7b5">false</CrawlForDependencies>
    <FriendlyTitle xmlns="9d035d7d-02e5-4a00-8b62-9a556aabc7b5" xsi:nil="true"/>
    <LastModifiedDateTime xmlns="9d035d7d-02e5-4a00-8b62-9a556aabc7b5">2010-12-23T10:33:00+00:00</LastModifiedDateTime>
    <LegacyData xmlns="9d035d7d-02e5-4a00-8b62-9a556aabc7b5">ListingID:;Manager:;BuildStatus:Preview Pending;MockupPath:</LegacyData>
    <Milestone xmlns="9d035d7d-02e5-4a00-8b62-9a556aabc7b5" xsi:nil="true"/>
    <TimesCloned xmlns="9d035d7d-02e5-4a00-8b62-9a556aabc7b5" xsi:nil="true"/>
    <ContentItem xmlns="9d035d7d-02e5-4a00-8b62-9a556aabc7b5" xsi:nil="true"/>
    <IsDeleted xmlns="9d035d7d-02e5-4a00-8b62-9a556aabc7b5">false</IsDeleted>
    <UACurrentWords xmlns="9d035d7d-02e5-4a00-8b62-9a556aabc7b5">0</UACurrentWords>
    <AssetExpire xmlns="9d035d7d-02e5-4a00-8b62-9a556aabc7b5">2100-01-01T00:00:00+00:00</AssetExpire>
    <Description0 xmlns="91e8d559-4d54-460d-ba58-5d5027f88b4d" xsi:nil="true"/>
    <MachineTranslated xmlns="9d035d7d-02e5-4a00-8b62-9a556aabc7b5">false</MachineTranslated>
    <OutputCachingOn xmlns="9d035d7d-02e5-4a00-8b62-9a556aabc7b5">false</OutputCachingOn>
    <PlannedPubDate xmlns="9d035d7d-02e5-4a00-8b62-9a556aabc7b5">2010-12-23T10:33:00+00:00</PlannedPubDate>
    <CSXUpdate xmlns="9d035d7d-02e5-4a00-8b62-9a556aabc7b5">false</CSXUpdate>
    <IntlLangReviewer xmlns="9d035d7d-02e5-4a00-8b62-9a556aabc7b5" xsi:nil="true"/>
    <IntlLocPriority xmlns="9d035d7d-02e5-4a00-8b62-9a556aabc7b5" xsi:nil="true"/>
    <CSXSubmissionDate xmlns="9d035d7d-02e5-4a00-8b62-9a556aabc7b5" xsi:nil="true"/>
    <BlockPublish xmlns="9d035d7d-02e5-4a00-8b62-9a556aabc7b5">false</BlockPublish>
    <InternalTagsTaxHTField0 xmlns="9d035d7d-02e5-4a00-8b62-9a556aabc7b5">
      <Terms xmlns="http://schemas.microsoft.com/office/infopath/2007/PartnerControls"/>
    </InternalTagsTaxHTField0>
    <LocComments xmlns="9d035d7d-02e5-4a00-8b62-9a556aabc7b5" xsi:nil="true"/>
    <LocProcessedForMarketsLookup xmlns="9d035d7d-02e5-4a00-8b62-9a556aabc7b5" xsi:nil="true"/>
    <LocOverallHandbackStatusLookup xmlns="9d035d7d-02e5-4a00-8b62-9a556aabc7b5" xsi:nil="true"/>
    <LocLastLocAttemptVersionLookup xmlns="9d035d7d-02e5-4a00-8b62-9a556aabc7b5">72790</LocLastLocAttemptVersionLookup>
    <LocNewPublishedVersionLookup xmlns="9d035d7d-02e5-4a00-8b62-9a556aabc7b5" xsi:nil="true"/>
    <LocProcessedForHandoffsLookup xmlns="9d035d7d-02e5-4a00-8b62-9a556aabc7b5" xsi:nil="true"/>
    <CampaignTagsTaxHTField0 xmlns="9d035d7d-02e5-4a00-8b62-9a556aabc7b5">
      <Terms xmlns="http://schemas.microsoft.com/office/infopath/2007/PartnerControls"/>
    </CampaignTagsTaxHTField0>
    <LocLastLocAttemptVersionTypeLookup xmlns="9d035d7d-02e5-4a00-8b62-9a556aabc7b5" xsi:nil="true"/>
    <LocOverallLocStatusLookup xmlns="9d035d7d-02e5-4a00-8b62-9a556aabc7b5" xsi:nil="true"/>
    <TaxCatchAll xmlns="9d035d7d-02e5-4a00-8b62-9a556aabc7b5"/>
    <LocRecommendedHandoff xmlns="9d035d7d-02e5-4a00-8b62-9a556aabc7b5" xsi:nil="true"/>
    <LocalizationTagsTaxHTField0 xmlns="9d035d7d-02e5-4a00-8b62-9a556aabc7b5">
      <Terms xmlns="http://schemas.microsoft.com/office/infopath/2007/PartnerControls"/>
    </LocalizationTagsTaxHTField0>
    <LocPublishedDependentAssetsLookup xmlns="9d035d7d-02e5-4a00-8b62-9a556aabc7b5" xsi:nil="true"/>
    <LocPublishedLinkedAssetsLookup xmlns="9d035d7d-02e5-4a00-8b62-9a556aabc7b5" xsi:nil="true"/>
    <RecommendationsModifier xmlns="9d035d7d-02e5-4a00-8b62-9a556aabc7b5" xsi:nil="true"/>
    <LocManualTestRequired xmlns="9d035d7d-02e5-4a00-8b62-9a556aabc7b5" xsi:nil="true"/>
    <ScenarioTagsTaxHTField0 xmlns="9d035d7d-02e5-4a00-8b62-9a556aabc7b5">
      <Terms xmlns="http://schemas.microsoft.com/office/infopath/2007/PartnerControls"/>
    </ScenarioTagsTaxHTField0>
    <FeatureTagsTaxHTField0 xmlns="9d035d7d-02e5-4a00-8b62-9a556aabc7b5">
      <Terms xmlns="http://schemas.microsoft.com/office/infopath/2007/PartnerControls"/>
    </FeatureTagsTaxHTField0>
    <LocOverallPreviewStatusLookup xmlns="9d035d7d-02e5-4a00-8b62-9a556aabc7b5" xsi:nil="true"/>
    <LocOverallPublishStatusLookup xmlns="9d035d7d-02e5-4a00-8b62-9a556aabc7b5" xsi:nil="true"/>
    <OriginalRelease xmlns="9d035d7d-02e5-4a00-8b62-9a556aabc7b5">14</OriginalRelease>
    <LocMarketGroupTiers2 xmlns="9d035d7d-02e5-4a00-8b62-9a556aabc7b5" xsi:nil="true"/>
  </documentManagement>
</p:properties>
</file>

<file path=customXml/itemProps1.xml><?xml version="1.0" encoding="utf-8"?>
<ds:datastoreItem xmlns:ds="http://schemas.openxmlformats.org/officeDocument/2006/customXml" ds:itemID="{5E102481-9430-4464-8195-A8DD2AD013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09B1F0-9257-486E-8D8A-5D574A8EC8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035d7d-02e5-4a00-8b62-9a556aabc7b5"/>
    <ds:schemaRef ds:uri="91e8d559-4d54-460d-ba58-5d5027f88b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85751B3-56C9-4362-99B4-A1F08E8110CB}">
  <ds:schemaRefs>
    <ds:schemaRef ds:uri="http://schemas.microsoft.com/office/2006/metadata/properties"/>
    <ds:schemaRef ds:uri="http://purl.org/dc/elements/1.1/"/>
    <ds:schemaRef ds:uri="9d035d7d-02e5-4a00-8b62-9a556aabc7b5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91e8d559-4d54-460d-ba58-5d5027f88b4d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575</Words>
  <Application>Microsoft Office PowerPoint</Application>
  <PresentationFormat>Экран (4:3)</PresentationFormat>
  <Paragraphs>180</Paragraphs>
  <Slides>17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Franklin Gothic Book</vt:lpstr>
      <vt:lpstr>Franklin Gothic Medium</vt:lpstr>
      <vt:lpstr>Tahoma</vt:lpstr>
      <vt:lpstr>Times New Roman</vt:lpstr>
      <vt:lpstr>tf10362645</vt:lpstr>
      <vt:lpstr>Части речи</vt:lpstr>
      <vt:lpstr>беречь, печь (пироги)</vt:lpstr>
      <vt:lpstr>План:</vt:lpstr>
      <vt:lpstr>Задание 1</vt:lpstr>
      <vt:lpstr>Задание 2</vt:lpstr>
      <vt:lpstr>Задание 3</vt:lpstr>
      <vt:lpstr>Задание 4</vt:lpstr>
      <vt:lpstr>Задание 5</vt:lpstr>
      <vt:lpstr>Задание 6</vt:lpstr>
      <vt:lpstr>Задание 7</vt:lpstr>
      <vt:lpstr>Задание 8</vt:lpstr>
      <vt:lpstr>Задание 9</vt:lpstr>
      <vt:lpstr>Задание 10</vt:lpstr>
      <vt:lpstr>Самостоятельная работа</vt:lpstr>
      <vt:lpstr>Самостоятельная работа</vt:lpstr>
      <vt:lpstr>Самостоятельная работа</vt:lpstr>
      <vt:lpstr>Рефлексия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2017-04-09T04:54:22Z</dcterms:created>
  <dcterms:modified xsi:type="dcterms:W3CDTF">2022-04-09T17:38:06Z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0x010100BB2780C3CC07BD4BAA623FF9571645580400D1570604EA743043A2641365C0E91715</vt:lpwstr>
  </property>
  <property fmtid="{D5CDD505-2E9C-101B-9397-08002B2CF9AE}" pid="3" name="Applications">
    <vt:lpwstr>52;#PowerPoint 2003;#67;#Template 12;#66;#Template 2003;#53;#PowerPoint 12</vt:lpwstr>
  </property>
  <property fmtid="{D5CDD505-2E9C-101B-9397-08002B2CF9AE}" pid="4" name="Order">
    <vt:r8>11703300</vt:r8>
  </property>
</Properties>
</file>